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926" r:id="rId5"/>
    <p:sldId id="934" r:id="rId6"/>
    <p:sldId id="936" r:id="rId7"/>
    <p:sldId id="933" r:id="rId8"/>
    <p:sldId id="935" r:id="rId9"/>
    <p:sldId id="931" r:id="rId10"/>
    <p:sldId id="929" r:id="rId11"/>
    <p:sldId id="927" r:id="rId12"/>
    <p:sldId id="928" r:id="rId13"/>
    <p:sldId id="925" r:id="rId14"/>
    <p:sldId id="924" r:id="rId15"/>
    <p:sldId id="937" r:id="rId16"/>
    <p:sldId id="262" r:id="rId17"/>
    <p:sldId id="913" r:id="rId18"/>
    <p:sldId id="914" r:id="rId19"/>
    <p:sldId id="915" r:id="rId20"/>
    <p:sldId id="916" r:id="rId21"/>
    <p:sldId id="261" r:id="rId22"/>
    <p:sldId id="921" r:id="rId23"/>
    <p:sldId id="917" r:id="rId24"/>
    <p:sldId id="920" r:id="rId25"/>
    <p:sldId id="919" r:id="rId26"/>
    <p:sldId id="922" r:id="rId27"/>
    <p:sldId id="93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4C5E2F-2C58-4907-A369-EF84185B570C}" type="datetimeFigureOut">
              <a:rPr lang="en-GB" smtClean="0"/>
              <a:t>11/07/2023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196AF3-CB25-48E3-B5A3-1D89BC4EB559}" type="slidenum">
              <a:rPr lang="en-GB" smtClean="0"/>
              <a:t>‹#›</a:t>
            </a:fld>
            <a:endParaRPr lang="en-GB"/>
          </a:p>
        </p:txBody>
      </p:sp>
    </p:spTree>
    <p:extLst>
      <p:ext uri="{BB962C8B-B14F-4D97-AF65-F5344CB8AC3E}">
        <p14:creationId xmlns:p14="http://schemas.microsoft.com/office/powerpoint/2010/main" val="426054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80914-4688-468D-866A-CFD59845DA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2D6F68D-065A-4D5E-9994-A0121C53BD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77C71F2-9E8B-4806-B947-2298604F412C}"/>
              </a:ext>
            </a:extLst>
          </p:cNvPr>
          <p:cNvSpPr>
            <a:spLocks noGrp="1"/>
          </p:cNvSpPr>
          <p:nvPr>
            <p:ph type="dt" sz="half" idx="10"/>
          </p:nvPr>
        </p:nvSpPr>
        <p:spPr/>
        <p:txBody>
          <a:bodyPr/>
          <a:lstStyle/>
          <a:p>
            <a:fld id="{2E53ECB7-9E74-490F-A308-2F5680D0BCB3}" type="datetimeFigureOut">
              <a:rPr lang="en-GB" smtClean="0"/>
              <a:t>11/07/2023</a:t>
            </a:fld>
            <a:endParaRPr lang="en-GB"/>
          </a:p>
        </p:txBody>
      </p:sp>
      <p:sp>
        <p:nvSpPr>
          <p:cNvPr id="5" name="Footer Placeholder 4">
            <a:extLst>
              <a:ext uri="{FF2B5EF4-FFF2-40B4-BE49-F238E27FC236}">
                <a16:creationId xmlns:a16="http://schemas.microsoft.com/office/drawing/2014/main" id="{A88D049B-054A-412D-9DF9-B3EC8ECD28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F266AA-6913-48CA-A9AE-6543C2C22371}"/>
              </a:ext>
            </a:extLst>
          </p:cNvPr>
          <p:cNvSpPr>
            <a:spLocks noGrp="1"/>
          </p:cNvSpPr>
          <p:nvPr>
            <p:ph type="sldNum" sz="quarter" idx="12"/>
          </p:nvPr>
        </p:nvSpPr>
        <p:spPr/>
        <p:txBody>
          <a:bodyPr/>
          <a:lstStyle/>
          <a:p>
            <a:fld id="{B2BFA5C8-7C46-47A9-9BFA-7EC9403226A3}" type="slidenum">
              <a:rPr lang="en-GB" smtClean="0"/>
              <a:t>‹#›</a:t>
            </a:fld>
            <a:endParaRPr lang="en-GB"/>
          </a:p>
        </p:txBody>
      </p:sp>
    </p:spTree>
    <p:extLst>
      <p:ext uri="{BB962C8B-B14F-4D97-AF65-F5344CB8AC3E}">
        <p14:creationId xmlns:p14="http://schemas.microsoft.com/office/powerpoint/2010/main" val="3501401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D14E7-E291-4900-BC97-B4B1394EE0F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4C8CD8-7DC5-40BD-B999-D01F38FA32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4493C4-4223-4ED8-9994-7355FAD30D68}"/>
              </a:ext>
            </a:extLst>
          </p:cNvPr>
          <p:cNvSpPr>
            <a:spLocks noGrp="1"/>
          </p:cNvSpPr>
          <p:nvPr>
            <p:ph type="dt" sz="half" idx="10"/>
          </p:nvPr>
        </p:nvSpPr>
        <p:spPr/>
        <p:txBody>
          <a:bodyPr/>
          <a:lstStyle/>
          <a:p>
            <a:fld id="{2E53ECB7-9E74-490F-A308-2F5680D0BCB3}" type="datetimeFigureOut">
              <a:rPr lang="en-GB" smtClean="0"/>
              <a:t>11/07/2023</a:t>
            </a:fld>
            <a:endParaRPr lang="en-GB"/>
          </a:p>
        </p:txBody>
      </p:sp>
      <p:sp>
        <p:nvSpPr>
          <p:cNvPr id="5" name="Footer Placeholder 4">
            <a:extLst>
              <a:ext uri="{FF2B5EF4-FFF2-40B4-BE49-F238E27FC236}">
                <a16:creationId xmlns:a16="http://schemas.microsoft.com/office/drawing/2014/main" id="{2504268F-73F8-48F6-80D0-FECAC9E682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672F2A-1529-4DD9-8992-5260A94039D0}"/>
              </a:ext>
            </a:extLst>
          </p:cNvPr>
          <p:cNvSpPr>
            <a:spLocks noGrp="1"/>
          </p:cNvSpPr>
          <p:nvPr>
            <p:ph type="sldNum" sz="quarter" idx="12"/>
          </p:nvPr>
        </p:nvSpPr>
        <p:spPr/>
        <p:txBody>
          <a:bodyPr/>
          <a:lstStyle/>
          <a:p>
            <a:fld id="{B2BFA5C8-7C46-47A9-9BFA-7EC9403226A3}" type="slidenum">
              <a:rPr lang="en-GB" smtClean="0"/>
              <a:t>‹#›</a:t>
            </a:fld>
            <a:endParaRPr lang="en-GB"/>
          </a:p>
        </p:txBody>
      </p:sp>
    </p:spTree>
    <p:extLst>
      <p:ext uri="{BB962C8B-B14F-4D97-AF65-F5344CB8AC3E}">
        <p14:creationId xmlns:p14="http://schemas.microsoft.com/office/powerpoint/2010/main" val="3633573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5C2AF8-4143-4304-8A96-63EA2D1626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F55FED-73AF-4174-8B51-FAA5845B39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9E37B8-AFC9-413B-B62C-3F39B96ED68A}"/>
              </a:ext>
            </a:extLst>
          </p:cNvPr>
          <p:cNvSpPr>
            <a:spLocks noGrp="1"/>
          </p:cNvSpPr>
          <p:nvPr>
            <p:ph type="dt" sz="half" idx="10"/>
          </p:nvPr>
        </p:nvSpPr>
        <p:spPr/>
        <p:txBody>
          <a:bodyPr/>
          <a:lstStyle/>
          <a:p>
            <a:fld id="{2E53ECB7-9E74-490F-A308-2F5680D0BCB3}" type="datetimeFigureOut">
              <a:rPr lang="en-GB" smtClean="0"/>
              <a:t>11/07/2023</a:t>
            </a:fld>
            <a:endParaRPr lang="en-GB"/>
          </a:p>
        </p:txBody>
      </p:sp>
      <p:sp>
        <p:nvSpPr>
          <p:cNvPr id="5" name="Footer Placeholder 4">
            <a:extLst>
              <a:ext uri="{FF2B5EF4-FFF2-40B4-BE49-F238E27FC236}">
                <a16:creationId xmlns:a16="http://schemas.microsoft.com/office/drawing/2014/main" id="{9652AC57-A879-4F57-B15E-F44AA68168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037CE4-17CD-43EB-ADF9-D7A2F0E24E25}"/>
              </a:ext>
            </a:extLst>
          </p:cNvPr>
          <p:cNvSpPr>
            <a:spLocks noGrp="1"/>
          </p:cNvSpPr>
          <p:nvPr>
            <p:ph type="sldNum" sz="quarter" idx="12"/>
          </p:nvPr>
        </p:nvSpPr>
        <p:spPr/>
        <p:txBody>
          <a:bodyPr/>
          <a:lstStyle/>
          <a:p>
            <a:fld id="{B2BFA5C8-7C46-47A9-9BFA-7EC9403226A3}" type="slidenum">
              <a:rPr lang="en-GB" smtClean="0"/>
              <a:t>‹#›</a:t>
            </a:fld>
            <a:endParaRPr lang="en-GB"/>
          </a:p>
        </p:txBody>
      </p:sp>
    </p:spTree>
    <p:extLst>
      <p:ext uri="{BB962C8B-B14F-4D97-AF65-F5344CB8AC3E}">
        <p14:creationId xmlns:p14="http://schemas.microsoft.com/office/powerpoint/2010/main" val="219731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69B2A-82FB-4055-9DDE-2F71CB3321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807065-C7F3-403C-98B6-D4573F14A4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C23404-6216-4F8B-A132-09CFC29E1B6E}"/>
              </a:ext>
            </a:extLst>
          </p:cNvPr>
          <p:cNvSpPr>
            <a:spLocks noGrp="1"/>
          </p:cNvSpPr>
          <p:nvPr>
            <p:ph type="dt" sz="half" idx="10"/>
          </p:nvPr>
        </p:nvSpPr>
        <p:spPr/>
        <p:txBody>
          <a:bodyPr/>
          <a:lstStyle/>
          <a:p>
            <a:fld id="{2E53ECB7-9E74-490F-A308-2F5680D0BCB3}" type="datetimeFigureOut">
              <a:rPr lang="en-GB" smtClean="0"/>
              <a:t>11/07/2023</a:t>
            </a:fld>
            <a:endParaRPr lang="en-GB"/>
          </a:p>
        </p:txBody>
      </p:sp>
      <p:sp>
        <p:nvSpPr>
          <p:cNvPr id="5" name="Footer Placeholder 4">
            <a:extLst>
              <a:ext uri="{FF2B5EF4-FFF2-40B4-BE49-F238E27FC236}">
                <a16:creationId xmlns:a16="http://schemas.microsoft.com/office/drawing/2014/main" id="{A535164B-28F0-422B-904A-32617E4B77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8D7969-839C-467E-96D2-6E7E52B8FC0B}"/>
              </a:ext>
            </a:extLst>
          </p:cNvPr>
          <p:cNvSpPr>
            <a:spLocks noGrp="1"/>
          </p:cNvSpPr>
          <p:nvPr>
            <p:ph type="sldNum" sz="quarter" idx="12"/>
          </p:nvPr>
        </p:nvSpPr>
        <p:spPr/>
        <p:txBody>
          <a:bodyPr/>
          <a:lstStyle/>
          <a:p>
            <a:fld id="{B2BFA5C8-7C46-47A9-9BFA-7EC9403226A3}" type="slidenum">
              <a:rPr lang="en-GB" smtClean="0"/>
              <a:t>‹#›</a:t>
            </a:fld>
            <a:endParaRPr lang="en-GB"/>
          </a:p>
        </p:txBody>
      </p:sp>
    </p:spTree>
    <p:extLst>
      <p:ext uri="{BB962C8B-B14F-4D97-AF65-F5344CB8AC3E}">
        <p14:creationId xmlns:p14="http://schemas.microsoft.com/office/powerpoint/2010/main" val="90456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791B1-B3CF-4FDB-A8DE-4F3DF9760C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3EB1398-6DE0-4E2D-BB25-CF0507CBB2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CCB5C3-F583-440A-AB7A-227802F8CCBF}"/>
              </a:ext>
            </a:extLst>
          </p:cNvPr>
          <p:cNvSpPr>
            <a:spLocks noGrp="1"/>
          </p:cNvSpPr>
          <p:nvPr>
            <p:ph type="dt" sz="half" idx="10"/>
          </p:nvPr>
        </p:nvSpPr>
        <p:spPr/>
        <p:txBody>
          <a:bodyPr/>
          <a:lstStyle/>
          <a:p>
            <a:fld id="{2E53ECB7-9E74-490F-A308-2F5680D0BCB3}" type="datetimeFigureOut">
              <a:rPr lang="en-GB" smtClean="0"/>
              <a:t>11/07/2023</a:t>
            </a:fld>
            <a:endParaRPr lang="en-GB"/>
          </a:p>
        </p:txBody>
      </p:sp>
      <p:sp>
        <p:nvSpPr>
          <p:cNvPr id="5" name="Footer Placeholder 4">
            <a:extLst>
              <a:ext uri="{FF2B5EF4-FFF2-40B4-BE49-F238E27FC236}">
                <a16:creationId xmlns:a16="http://schemas.microsoft.com/office/drawing/2014/main" id="{90E044D5-7F47-443C-B9F5-0D52B07E22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3C4EFC-7B9C-4D06-8434-1B2270DC3972}"/>
              </a:ext>
            </a:extLst>
          </p:cNvPr>
          <p:cNvSpPr>
            <a:spLocks noGrp="1"/>
          </p:cNvSpPr>
          <p:nvPr>
            <p:ph type="sldNum" sz="quarter" idx="12"/>
          </p:nvPr>
        </p:nvSpPr>
        <p:spPr/>
        <p:txBody>
          <a:bodyPr/>
          <a:lstStyle/>
          <a:p>
            <a:fld id="{B2BFA5C8-7C46-47A9-9BFA-7EC9403226A3}" type="slidenum">
              <a:rPr lang="en-GB" smtClean="0"/>
              <a:t>‹#›</a:t>
            </a:fld>
            <a:endParaRPr lang="en-GB"/>
          </a:p>
        </p:txBody>
      </p:sp>
    </p:spTree>
    <p:extLst>
      <p:ext uri="{BB962C8B-B14F-4D97-AF65-F5344CB8AC3E}">
        <p14:creationId xmlns:p14="http://schemas.microsoft.com/office/powerpoint/2010/main" val="1538600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D35A-B1B1-4385-B2A4-8066325319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A2ED1A-DE64-43AD-8F92-D53B0499D7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8623F34-D026-4A0F-B554-6C8041CAD9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41BC40E-F7DF-4AE3-B1CB-905A0EC6595C}"/>
              </a:ext>
            </a:extLst>
          </p:cNvPr>
          <p:cNvSpPr>
            <a:spLocks noGrp="1"/>
          </p:cNvSpPr>
          <p:nvPr>
            <p:ph type="dt" sz="half" idx="10"/>
          </p:nvPr>
        </p:nvSpPr>
        <p:spPr/>
        <p:txBody>
          <a:bodyPr/>
          <a:lstStyle/>
          <a:p>
            <a:fld id="{2E53ECB7-9E74-490F-A308-2F5680D0BCB3}" type="datetimeFigureOut">
              <a:rPr lang="en-GB" smtClean="0"/>
              <a:t>11/07/2023</a:t>
            </a:fld>
            <a:endParaRPr lang="en-GB"/>
          </a:p>
        </p:txBody>
      </p:sp>
      <p:sp>
        <p:nvSpPr>
          <p:cNvPr id="6" name="Footer Placeholder 5">
            <a:extLst>
              <a:ext uri="{FF2B5EF4-FFF2-40B4-BE49-F238E27FC236}">
                <a16:creationId xmlns:a16="http://schemas.microsoft.com/office/drawing/2014/main" id="{149B3841-2531-44D8-B473-DAFCFB48B2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3AFEC-7821-4A0E-A10B-E0DADCAAF7B9}"/>
              </a:ext>
            </a:extLst>
          </p:cNvPr>
          <p:cNvSpPr>
            <a:spLocks noGrp="1"/>
          </p:cNvSpPr>
          <p:nvPr>
            <p:ph type="sldNum" sz="quarter" idx="12"/>
          </p:nvPr>
        </p:nvSpPr>
        <p:spPr/>
        <p:txBody>
          <a:bodyPr/>
          <a:lstStyle/>
          <a:p>
            <a:fld id="{B2BFA5C8-7C46-47A9-9BFA-7EC9403226A3}" type="slidenum">
              <a:rPr lang="en-GB" smtClean="0"/>
              <a:t>‹#›</a:t>
            </a:fld>
            <a:endParaRPr lang="en-GB"/>
          </a:p>
        </p:txBody>
      </p:sp>
    </p:spTree>
    <p:extLst>
      <p:ext uri="{BB962C8B-B14F-4D97-AF65-F5344CB8AC3E}">
        <p14:creationId xmlns:p14="http://schemas.microsoft.com/office/powerpoint/2010/main" val="1662515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C7108-180A-46C4-9383-9B449135998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0C3AA1-49EE-4AF3-AA9C-0217C84532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539BFF-F0F0-4C2A-ACFD-240D7FA73B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19B212-A4E5-4F5A-B7C2-1800EF6CEF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CB13D6-2205-4160-A044-647EE39652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789A58-3195-419F-A68B-234F6C2CEEF6}"/>
              </a:ext>
            </a:extLst>
          </p:cNvPr>
          <p:cNvSpPr>
            <a:spLocks noGrp="1"/>
          </p:cNvSpPr>
          <p:nvPr>
            <p:ph type="dt" sz="half" idx="10"/>
          </p:nvPr>
        </p:nvSpPr>
        <p:spPr/>
        <p:txBody>
          <a:bodyPr/>
          <a:lstStyle/>
          <a:p>
            <a:fld id="{2E53ECB7-9E74-490F-A308-2F5680D0BCB3}" type="datetimeFigureOut">
              <a:rPr lang="en-GB" smtClean="0"/>
              <a:t>11/07/2023</a:t>
            </a:fld>
            <a:endParaRPr lang="en-GB"/>
          </a:p>
        </p:txBody>
      </p:sp>
      <p:sp>
        <p:nvSpPr>
          <p:cNvPr id="8" name="Footer Placeholder 7">
            <a:extLst>
              <a:ext uri="{FF2B5EF4-FFF2-40B4-BE49-F238E27FC236}">
                <a16:creationId xmlns:a16="http://schemas.microsoft.com/office/drawing/2014/main" id="{9BEDCC51-0867-466E-B39C-1C0AE9100C6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9E24A64-5A31-46BE-8536-3B5D3934694A}"/>
              </a:ext>
            </a:extLst>
          </p:cNvPr>
          <p:cNvSpPr>
            <a:spLocks noGrp="1"/>
          </p:cNvSpPr>
          <p:nvPr>
            <p:ph type="sldNum" sz="quarter" idx="12"/>
          </p:nvPr>
        </p:nvSpPr>
        <p:spPr/>
        <p:txBody>
          <a:bodyPr/>
          <a:lstStyle/>
          <a:p>
            <a:fld id="{B2BFA5C8-7C46-47A9-9BFA-7EC9403226A3}" type="slidenum">
              <a:rPr lang="en-GB" smtClean="0"/>
              <a:t>‹#›</a:t>
            </a:fld>
            <a:endParaRPr lang="en-GB"/>
          </a:p>
        </p:txBody>
      </p:sp>
    </p:spTree>
    <p:extLst>
      <p:ext uri="{BB962C8B-B14F-4D97-AF65-F5344CB8AC3E}">
        <p14:creationId xmlns:p14="http://schemas.microsoft.com/office/powerpoint/2010/main" val="28008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35861-C3F8-499F-B103-112CFE0A39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991158-B2D0-44FE-A97A-DAE2FA39CF4A}"/>
              </a:ext>
            </a:extLst>
          </p:cNvPr>
          <p:cNvSpPr>
            <a:spLocks noGrp="1"/>
          </p:cNvSpPr>
          <p:nvPr>
            <p:ph type="dt" sz="half" idx="10"/>
          </p:nvPr>
        </p:nvSpPr>
        <p:spPr/>
        <p:txBody>
          <a:bodyPr/>
          <a:lstStyle/>
          <a:p>
            <a:fld id="{2E53ECB7-9E74-490F-A308-2F5680D0BCB3}" type="datetimeFigureOut">
              <a:rPr lang="en-GB" smtClean="0"/>
              <a:t>11/07/2023</a:t>
            </a:fld>
            <a:endParaRPr lang="en-GB"/>
          </a:p>
        </p:txBody>
      </p:sp>
      <p:sp>
        <p:nvSpPr>
          <p:cNvPr id="4" name="Footer Placeholder 3">
            <a:extLst>
              <a:ext uri="{FF2B5EF4-FFF2-40B4-BE49-F238E27FC236}">
                <a16:creationId xmlns:a16="http://schemas.microsoft.com/office/drawing/2014/main" id="{DAD1043D-1391-49F4-AC3F-E9DFDCFA2B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C843775-4FDE-414E-9ED5-F4B3E94D96EF}"/>
              </a:ext>
            </a:extLst>
          </p:cNvPr>
          <p:cNvSpPr>
            <a:spLocks noGrp="1"/>
          </p:cNvSpPr>
          <p:nvPr>
            <p:ph type="sldNum" sz="quarter" idx="12"/>
          </p:nvPr>
        </p:nvSpPr>
        <p:spPr/>
        <p:txBody>
          <a:bodyPr/>
          <a:lstStyle/>
          <a:p>
            <a:fld id="{B2BFA5C8-7C46-47A9-9BFA-7EC9403226A3}" type="slidenum">
              <a:rPr lang="en-GB" smtClean="0"/>
              <a:t>‹#›</a:t>
            </a:fld>
            <a:endParaRPr lang="en-GB"/>
          </a:p>
        </p:txBody>
      </p:sp>
    </p:spTree>
    <p:extLst>
      <p:ext uri="{BB962C8B-B14F-4D97-AF65-F5344CB8AC3E}">
        <p14:creationId xmlns:p14="http://schemas.microsoft.com/office/powerpoint/2010/main" val="350189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E69558-D110-4817-B632-1B2C1FE7B3EC}"/>
              </a:ext>
            </a:extLst>
          </p:cNvPr>
          <p:cNvSpPr>
            <a:spLocks noGrp="1"/>
          </p:cNvSpPr>
          <p:nvPr>
            <p:ph type="dt" sz="half" idx="10"/>
          </p:nvPr>
        </p:nvSpPr>
        <p:spPr/>
        <p:txBody>
          <a:bodyPr/>
          <a:lstStyle/>
          <a:p>
            <a:fld id="{2E53ECB7-9E74-490F-A308-2F5680D0BCB3}" type="datetimeFigureOut">
              <a:rPr lang="en-GB" smtClean="0"/>
              <a:t>11/07/2023</a:t>
            </a:fld>
            <a:endParaRPr lang="en-GB"/>
          </a:p>
        </p:txBody>
      </p:sp>
      <p:sp>
        <p:nvSpPr>
          <p:cNvPr id="3" name="Footer Placeholder 2">
            <a:extLst>
              <a:ext uri="{FF2B5EF4-FFF2-40B4-BE49-F238E27FC236}">
                <a16:creationId xmlns:a16="http://schemas.microsoft.com/office/drawing/2014/main" id="{C506CEB0-8500-42B7-AE1A-EA7D2E10609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C282A81-063F-42F6-8F9B-2A90E3D0239D}"/>
              </a:ext>
            </a:extLst>
          </p:cNvPr>
          <p:cNvSpPr>
            <a:spLocks noGrp="1"/>
          </p:cNvSpPr>
          <p:nvPr>
            <p:ph type="sldNum" sz="quarter" idx="12"/>
          </p:nvPr>
        </p:nvSpPr>
        <p:spPr/>
        <p:txBody>
          <a:bodyPr/>
          <a:lstStyle/>
          <a:p>
            <a:fld id="{B2BFA5C8-7C46-47A9-9BFA-7EC9403226A3}" type="slidenum">
              <a:rPr lang="en-GB" smtClean="0"/>
              <a:t>‹#›</a:t>
            </a:fld>
            <a:endParaRPr lang="en-GB"/>
          </a:p>
        </p:txBody>
      </p:sp>
    </p:spTree>
    <p:extLst>
      <p:ext uri="{BB962C8B-B14F-4D97-AF65-F5344CB8AC3E}">
        <p14:creationId xmlns:p14="http://schemas.microsoft.com/office/powerpoint/2010/main" val="1396422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E2CA0-02D7-4E7E-8908-8E248579B0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D1B56D0-87AD-49F2-844D-E4688478FC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91EFAB-312C-4389-8D51-6ECD85DD55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D1A682-14C1-440D-92C0-C1190EA0406B}"/>
              </a:ext>
            </a:extLst>
          </p:cNvPr>
          <p:cNvSpPr>
            <a:spLocks noGrp="1"/>
          </p:cNvSpPr>
          <p:nvPr>
            <p:ph type="dt" sz="half" idx="10"/>
          </p:nvPr>
        </p:nvSpPr>
        <p:spPr/>
        <p:txBody>
          <a:bodyPr/>
          <a:lstStyle/>
          <a:p>
            <a:fld id="{2E53ECB7-9E74-490F-A308-2F5680D0BCB3}" type="datetimeFigureOut">
              <a:rPr lang="en-GB" smtClean="0"/>
              <a:t>11/07/2023</a:t>
            </a:fld>
            <a:endParaRPr lang="en-GB"/>
          </a:p>
        </p:txBody>
      </p:sp>
      <p:sp>
        <p:nvSpPr>
          <p:cNvPr id="6" name="Footer Placeholder 5">
            <a:extLst>
              <a:ext uri="{FF2B5EF4-FFF2-40B4-BE49-F238E27FC236}">
                <a16:creationId xmlns:a16="http://schemas.microsoft.com/office/drawing/2014/main" id="{D2875DB2-7C32-4671-B137-032AF814E8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752AD8-242E-47E8-9B5C-A2F545082CD1}"/>
              </a:ext>
            </a:extLst>
          </p:cNvPr>
          <p:cNvSpPr>
            <a:spLocks noGrp="1"/>
          </p:cNvSpPr>
          <p:nvPr>
            <p:ph type="sldNum" sz="quarter" idx="12"/>
          </p:nvPr>
        </p:nvSpPr>
        <p:spPr/>
        <p:txBody>
          <a:bodyPr/>
          <a:lstStyle/>
          <a:p>
            <a:fld id="{B2BFA5C8-7C46-47A9-9BFA-7EC9403226A3}" type="slidenum">
              <a:rPr lang="en-GB" smtClean="0"/>
              <a:t>‹#›</a:t>
            </a:fld>
            <a:endParaRPr lang="en-GB"/>
          </a:p>
        </p:txBody>
      </p:sp>
    </p:spTree>
    <p:extLst>
      <p:ext uri="{BB962C8B-B14F-4D97-AF65-F5344CB8AC3E}">
        <p14:creationId xmlns:p14="http://schemas.microsoft.com/office/powerpoint/2010/main" val="3050112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260B-26A0-435D-96B1-CCA557150C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6FCEA0-EC6B-4BC4-93AE-81FB20B117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1353CB4-295F-4ADF-BF45-C07E894E85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51B69E-BE50-4AA1-A713-A555D764B9E8}"/>
              </a:ext>
            </a:extLst>
          </p:cNvPr>
          <p:cNvSpPr>
            <a:spLocks noGrp="1"/>
          </p:cNvSpPr>
          <p:nvPr>
            <p:ph type="dt" sz="half" idx="10"/>
          </p:nvPr>
        </p:nvSpPr>
        <p:spPr/>
        <p:txBody>
          <a:bodyPr/>
          <a:lstStyle/>
          <a:p>
            <a:fld id="{2E53ECB7-9E74-490F-A308-2F5680D0BCB3}" type="datetimeFigureOut">
              <a:rPr lang="en-GB" smtClean="0"/>
              <a:t>11/07/2023</a:t>
            </a:fld>
            <a:endParaRPr lang="en-GB"/>
          </a:p>
        </p:txBody>
      </p:sp>
      <p:sp>
        <p:nvSpPr>
          <p:cNvPr id="6" name="Footer Placeholder 5">
            <a:extLst>
              <a:ext uri="{FF2B5EF4-FFF2-40B4-BE49-F238E27FC236}">
                <a16:creationId xmlns:a16="http://schemas.microsoft.com/office/drawing/2014/main" id="{5C8F8605-E738-4368-9911-860061FA04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C4C1FF-FA75-495E-BA65-4398E6387BF1}"/>
              </a:ext>
            </a:extLst>
          </p:cNvPr>
          <p:cNvSpPr>
            <a:spLocks noGrp="1"/>
          </p:cNvSpPr>
          <p:nvPr>
            <p:ph type="sldNum" sz="quarter" idx="12"/>
          </p:nvPr>
        </p:nvSpPr>
        <p:spPr/>
        <p:txBody>
          <a:bodyPr/>
          <a:lstStyle/>
          <a:p>
            <a:fld id="{B2BFA5C8-7C46-47A9-9BFA-7EC9403226A3}" type="slidenum">
              <a:rPr lang="en-GB" smtClean="0"/>
              <a:t>‹#›</a:t>
            </a:fld>
            <a:endParaRPr lang="en-GB"/>
          </a:p>
        </p:txBody>
      </p:sp>
    </p:spTree>
    <p:extLst>
      <p:ext uri="{BB962C8B-B14F-4D97-AF65-F5344CB8AC3E}">
        <p14:creationId xmlns:p14="http://schemas.microsoft.com/office/powerpoint/2010/main" val="1267978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A6C0F9-C8A5-4828-9F43-CCC4FF56AD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5B11FC-626C-45F8-89D2-BB0D4A8E67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D3DCB0-38A4-4FF1-A967-50224FC58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3ECB7-9E74-490F-A308-2F5680D0BCB3}" type="datetimeFigureOut">
              <a:rPr lang="en-GB" smtClean="0"/>
              <a:t>11/07/2023</a:t>
            </a:fld>
            <a:endParaRPr lang="en-GB"/>
          </a:p>
        </p:txBody>
      </p:sp>
      <p:sp>
        <p:nvSpPr>
          <p:cNvPr id="5" name="Footer Placeholder 4">
            <a:extLst>
              <a:ext uri="{FF2B5EF4-FFF2-40B4-BE49-F238E27FC236}">
                <a16:creationId xmlns:a16="http://schemas.microsoft.com/office/drawing/2014/main" id="{9638A42D-DB29-48D3-A6CA-B4CA58D51D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52C0BB3-DABF-4577-A109-506B3C93F7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BFA5C8-7C46-47A9-9BFA-7EC9403226A3}" type="slidenum">
              <a:rPr lang="en-GB" smtClean="0"/>
              <a:t>‹#›</a:t>
            </a:fld>
            <a:endParaRPr lang="en-GB"/>
          </a:p>
        </p:txBody>
      </p:sp>
    </p:spTree>
    <p:extLst>
      <p:ext uri="{BB962C8B-B14F-4D97-AF65-F5344CB8AC3E}">
        <p14:creationId xmlns:p14="http://schemas.microsoft.com/office/powerpoint/2010/main" val="2846065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CaUa-TBxpGI" TargetMode="External"/><Relationship Id="rId2" Type="http://schemas.openxmlformats.org/officeDocument/2006/relationships/hyperlink" Target="https://www.savemyexams.co.uk/a-level/biology/cie/22/revision-notes/1-cell-structure/1-2-cells-as-the-basic-units-of-living-organisms/1-2-1-eukaryotic-cell-structures--functions/" TargetMode="External"/><Relationship Id="rId1" Type="http://schemas.openxmlformats.org/officeDocument/2006/relationships/slideLayout" Target="../slideLayouts/slideLayout2.xml"/><Relationship Id="rId6" Type="http://schemas.openxmlformats.org/officeDocument/2006/relationships/hyperlink" Target="https://www.youtube.com/watch?v=qCLmR9-YY7o" TargetMode="External"/><Relationship Id="rId5" Type="http://schemas.openxmlformats.org/officeDocument/2006/relationships/hyperlink" Target="https://www.youtube.com/watch?v=L0k-enzoeOM" TargetMode="External"/><Relationship Id="rId4" Type="http://schemas.openxmlformats.org/officeDocument/2006/relationships/hyperlink" Target="https://www.youtube.com/watch?v=gcTuQpuJyD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filestore.aqa.org.uk/resources/biology/specifications/AQA-7401-7402-SP-2015.PDF"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3kYCDdxGws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app.senecalearning.com/classroom/course/76917ca0-ac10-43c9-8742-e49b861417b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avemyexams.co.uk/a-level/biology/aqa/17/revision-notes/" TargetMode="External"/><Relationship Id="rId2" Type="http://schemas.openxmlformats.org/officeDocument/2006/relationships/hyperlink" Target="https://www.physicsandmathstutor.com/biology-revision/a-level-aqa/" TargetMode="External"/><Relationship Id="rId1" Type="http://schemas.openxmlformats.org/officeDocument/2006/relationships/slideLayout" Target="../slideLayouts/slideLayout2.xml"/><Relationship Id="rId5" Type="http://schemas.openxmlformats.org/officeDocument/2006/relationships/hyperlink" Target="https://primrosekitten.org/courses/aqa-a-level-biology/" TargetMode="External"/><Relationship Id="rId4" Type="http://schemas.openxmlformats.org/officeDocument/2006/relationships/hyperlink" Target="https://biology.cramnow.com/"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dailymotion.com/video/x6z0pz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067D3-686F-4773-AC6E-A7E3CF5B668E}"/>
              </a:ext>
            </a:extLst>
          </p:cNvPr>
          <p:cNvSpPr>
            <a:spLocks noGrp="1"/>
          </p:cNvSpPr>
          <p:nvPr>
            <p:ph type="title"/>
          </p:nvPr>
        </p:nvSpPr>
        <p:spPr/>
        <p:txBody>
          <a:bodyPr/>
          <a:lstStyle/>
          <a:p>
            <a:r>
              <a:rPr lang="en-GB" sz="4400" dirty="0">
                <a:effectLst/>
                <a:latin typeface="Calibri" panose="020F0502020204030204" pitchFamily="34" charset="0"/>
                <a:ea typeface="Calibri" panose="020F0502020204030204" pitchFamily="34" charset="0"/>
                <a:cs typeface="Times New Roman" panose="02020603050405020304" pitchFamily="18" charset="0"/>
              </a:rPr>
              <a:t>Biology at Sir Graham Balfour.</a:t>
            </a:r>
            <a:br>
              <a:rPr lang="en-GB" sz="44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7B001779-57F2-4148-A7F1-AF4913D6D436}"/>
              </a:ext>
            </a:extLst>
          </p:cNvPr>
          <p:cNvSpPr>
            <a:spLocks noGrp="1"/>
          </p:cNvSpPr>
          <p:nvPr>
            <p:ph idx="1"/>
          </p:nvPr>
        </p:nvSpPr>
        <p:spPr>
          <a:xfrm>
            <a:off x="838200" y="1086678"/>
            <a:ext cx="10515600" cy="5406197"/>
          </a:xfrm>
        </p:spPr>
        <p:txBody>
          <a:bodyPr>
            <a:normAutofit/>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Welcome to A-Level Biology, we will be following the AQA A level Biology course. This series of tasks are designed to introduce you to the structure and how we run the course and a small amount of the content we start with in year 12.</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Over the two years we will study the following topics;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3.1 Biological molecules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3.2 Cells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3.3 Organisms exchange substances with their environment</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3.4 Genetic information, variation and relationships between organisms.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3.5 Energy transfers in and between organisms.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3.6 Organisms respond to changes in their internal and external environments.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3.7 Genetics, populations, evolution and ecosystems.</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3.8 The control of gene expression.</a:t>
            </a:r>
          </a:p>
          <a:p>
            <a:pPr marL="0" lvl="0"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87903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A245D6-F1C9-4B83-ACF4-1BF1491BE339}"/>
              </a:ext>
            </a:extLst>
          </p:cNvPr>
          <p:cNvSpPr txBox="1"/>
          <p:nvPr/>
        </p:nvSpPr>
        <p:spPr>
          <a:xfrm>
            <a:off x="344557" y="810539"/>
            <a:ext cx="11847443" cy="6074355"/>
          </a:xfrm>
          <a:prstGeom prst="rect">
            <a:avLst/>
          </a:prstGeom>
          <a:noFill/>
        </p:spPr>
        <p:txBody>
          <a:bodyPr wrap="square">
            <a:spAutoFit/>
          </a:bodyPr>
          <a:lstStyle/>
          <a:p>
            <a:pPr>
              <a:lnSpc>
                <a:spcPct val="114000"/>
              </a:lnSpc>
            </a:pPr>
            <a:r>
              <a:rPr lang="en-GB" b="1" dirty="0"/>
              <a:t>Produce a one page revision guide to share with your class in September summarising one of the following topics: Comparing Prokaryotes and Eukaryotes OR Mitosis and Meiosis.</a:t>
            </a:r>
          </a:p>
          <a:p>
            <a:pPr>
              <a:lnSpc>
                <a:spcPct val="114000"/>
              </a:lnSpc>
            </a:pPr>
            <a:endParaRPr lang="en-GB" dirty="0"/>
          </a:p>
          <a:p>
            <a:pPr>
              <a:lnSpc>
                <a:spcPct val="114000"/>
              </a:lnSpc>
            </a:pPr>
            <a:r>
              <a:rPr lang="en-GB" dirty="0"/>
              <a:t>Whichever topic you choose, your revision guide should include:</a:t>
            </a:r>
          </a:p>
          <a:p>
            <a:pPr>
              <a:lnSpc>
                <a:spcPct val="114000"/>
              </a:lnSpc>
            </a:pPr>
            <a:r>
              <a:rPr lang="en-GB" dirty="0"/>
              <a:t>Key words and definitions</a:t>
            </a:r>
          </a:p>
          <a:p>
            <a:pPr>
              <a:lnSpc>
                <a:spcPct val="114000"/>
              </a:lnSpc>
            </a:pPr>
            <a:r>
              <a:rPr lang="en-GB" dirty="0"/>
              <a:t>Clearly labelled diagrams</a:t>
            </a:r>
          </a:p>
          <a:p>
            <a:pPr>
              <a:lnSpc>
                <a:spcPct val="114000"/>
              </a:lnSpc>
            </a:pPr>
            <a:r>
              <a:rPr lang="en-GB" dirty="0"/>
              <a:t>Short explanations of key ideas or processes.</a:t>
            </a:r>
          </a:p>
          <a:p>
            <a:pPr>
              <a:lnSpc>
                <a:spcPct val="114000"/>
              </a:lnSpc>
            </a:pPr>
            <a:endParaRPr lang="en-GB" dirty="0"/>
          </a:p>
          <a:p>
            <a:pPr>
              <a:lnSpc>
                <a:spcPct val="114000"/>
              </a:lnSpc>
            </a:pPr>
            <a:r>
              <a:rPr lang="en-GB" dirty="0"/>
              <a:t>To help read the information on this websites (you could make more Cornell notes if you wish – see the next slide for the process behind this technique) and watch the appropriate videos.</a:t>
            </a:r>
          </a:p>
          <a:p>
            <a:pPr>
              <a:lnSpc>
                <a:spcPct val="114000"/>
              </a:lnSpc>
            </a:pPr>
            <a:r>
              <a:rPr lang="en-GB" dirty="0">
                <a:hlinkClick r:id="rId2"/>
              </a:rPr>
              <a:t>Eukaryotic Cell Structures &amp; Functions (1.2.1) | CIE A Level Biology Revision Notes 2022 | Save My Exams</a:t>
            </a:r>
            <a:r>
              <a:rPr lang="en-GB" dirty="0"/>
              <a:t> </a:t>
            </a:r>
          </a:p>
          <a:p>
            <a:pPr>
              <a:lnSpc>
                <a:spcPct val="114000"/>
              </a:lnSpc>
            </a:pPr>
            <a:r>
              <a:rPr lang="en-GB" dirty="0">
                <a:hlinkClick r:id="rId3"/>
              </a:rPr>
              <a:t>PROKARYOTIC CELL STRUCTURE AND ORGANELLES-A-level Biology cells topic 2. – YouTube</a:t>
            </a:r>
            <a:endParaRPr lang="en-GB" dirty="0"/>
          </a:p>
          <a:p>
            <a:pPr>
              <a:lnSpc>
                <a:spcPct val="114000"/>
              </a:lnSpc>
            </a:pPr>
            <a:endParaRPr lang="en-GB" dirty="0"/>
          </a:p>
          <a:p>
            <a:pPr>
              <a:lnSpc>
                <a:spcPct val="114000"/>
              </a:lnSpc>
            </a:pPr>
            <a:r>
              <a:rPr lang="en-GB" dirty="0"/>
              <a:t>And take a look at these videos for mitosis + Meiosis:</a:t>
            </a:r>
          </a:p>
          <a:p>
            <a:pPr>
              <a:lnSpc>
                <a:spcPct val="114000"/>
              </a:lnSpc>
            </a:pPr>
            <a:r>
              <a:rPr lang="en-GB" dirty="0">
                <a:hlinkClick r:id="rId4"/>
              </a:rPr>
              <a:t>https://www.youtube.com/watch?v=gcTuQpuJyD8</a:t>
            </a:r>
            <a:endParaRPr lang="en-GB" dirty="0"/>
          </a:p>
          <a:p>
            <a:pPr>
              <a:lnSpc>
                <a:spcPct val="114000"/>
              </a:lnSpc>
            </a:pPr>
            <a:r>
              <a:rPr lang="en-GB" dirty="0">
                <a:hlinkClick r:id="rId5"/>
              </a:rPr>
              <a:t>https://www.youtube.com/watch?v=L0k-enzoeOM</a:t>
            </a:r>
            <a:endParaRPr lang="en-GB" dirty="0"/>
          </a:p>
          <a:p>
            <a:pPr>
              <a:lnSpc>
                <a:spcPct val="114000"/>
              </a:lnSpc>
            </a:pPr>
            <a:r>
              <a:rPr lang="en-GB" dirty="0">
                <a:hlinkClick r:id="rId6"/>
              </a:rPr>
              <a:t>https://www.youtube.com/watch?v=qCLmR9-YY7o</a:t>
            </a:r>
            <a:endParaRPr lang="en-GB" dirty="0"/>
          </a:p>
          <a:p>
            <a:pPr>
              <a:lnSpc>
                <a:spcPct val="114000"/>
              </a:lnSpc>
            </a:pPr>
            <a:endParaRPr lang="en-GB" b="1" dirty="0"/>
          </a:p>
          <a:p>
            <a:pPr>
              <a:lnSpc>
                <a:spcPct val="114000"/>
              </a:lnSpc>
            </a:pPr>
            <a:endParaRPr lang="en-GB" dirty="0"/>
          </a:p>
        </p:txBody>
      </p:sp>
      <p:sp>
        <p:nvSpPr>
          <p:cNvPr id="2" name="Title 1">
            <a:extLst>
              <a:ext uri="{FF2B5EF4-FFF2-40B4-BE49-F238E27FC236}">
                <a16:creationId xmlns:a16="http://schemas.microsoft.com/office/drawing/2014/main" id="{3C192F1C-2544-5B3A-30B1-92B365A25E35}"/>
              </a:ext>
            </a:extLst>
          </p:cNvPr>
          <p:cNvSpPr>
            <a:spLocks noGrp="1"/>
          </p:cNvSpPr>
          <p:nvPr>
            <p:ph type="title"/>
          </p:nvPr>
        </p:nvSpPr>
        <p:spPr>
          <a:xfrm>
            <a:off x="344557" y="-263245"/>
            <a:ext cx="11502886" cy="1325563"/>
          </a:xfrm>
        </p:spPr>
        <p:txBody>
          <a:bodyPr/>
          <a:lstStyle/>
          <a:p>
            <a:r>
              <a:rPr lang="en-GB" dirty="0"/>
              <a:t>Transition task 5: Types of Cells or Cell Division</a:t>
            </a:r>
          </a:p>
        </p:txBody>
      </p:sp>
    </p:spTree>
    <p:extLst>
      <p:ext uri="{BB962C8B-B14F-4D97-AF65-F5344CB8AC3E}">
        <p14:creationId xmlns:p14="http://schemas.microsoft.com/office/powerpoint/2010/main" val="2006492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DC05A-872F-49B1-9565-5AEB8955FA8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AC75A89-4267-42DD-B1AC-9109F6E7DE7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D2ECAC0-C1B8-43E3-823D-67883E425B3A}"/>
              </a:ext>
            </a:extLst>
          </p:cNvPr>
          <p:cNvPicPr>
            <a:picLocks noChangeAspect="1"/>
          </p:cNvPicPr>
          <p:nvPr/>
        </p:nvPicPr>
        <p:blipFill>
          <a:blip r:embed="rId2"/>
          <a:stretch>
            <a:fillRect/>
          </a:stretch>
        </p:blipFill>
        <p:spPr>
          <a:xfrm>
            <a:off x="117820" y="-1"/>
            <a:ext cx="8714264" cy="4509665"/>
          </a:xfrm>
          <a:prstGeom prst="rect">
            <a:avLst/>
          </a:prstGeom>
        </p:spPr>
      </p:pic>
      <p:pic>
        <p:nvPicPr>
          <p:cNvPr id="7" name="Picture 6">
            <a:extLst>
              <a:ext uri="{FF2B5EF4-FFF2-40B4-BE49-F238E27FC236}">
                <a16:creationId xmlns:a16="http://schemas.microsoft.com/office/drawing/2014/main" id="{FD0F0BC8-3C63-4C41-97A3-0080A065460E}"/>
              </a:ext>
            </a:extLst>
          </p:cNvPr>
          <p:cNvPicPr>
            <a:picLocks noChangeAspect="1"/>
          </p:cNvPicPr>
          <p:nvPr/>
        </p:nvPicPr>
        <p:blipFill>
          <a:blip r:embed="rId3"/>
          <a:stretch>
            <a:fillRect/>
          </a:stretch>
        </p:blipFill>
        <p:spPr>
          <a:xfrm>
            <a:off x="-1" y="4346917"/>
            <a:ext cx="8832085" cy="2511083"/>
          </a:xfrm>
          <a:prstGeom prst="rect">
            <a:avLst/>
          </a:prstGeom>
        </p:spPr>
      </p:pic>
      <p:pic>
        <p:nvPicPr>
          <p:cNvPr id="9" name="Picture 8">
            <a:extLst>
              <a:ext uri="{FF2B5EF4-FFF2-40B4-BE49-F238E27FC236}">
                <a16:creationId xmlns:a16="http://schemas.microsoft.com/office/drawing/2014/main" id="{1ECF5408-A1C8-42A4-9277-94212069EB37}"/>
              </a:ext>
            </a:extLst>
          </p:cNvPr>
          <p:cNvPicPr>
            <a:picLocks noChangeAspect="1"/>
          </p:cNvPicPr>
          <p:nvPr/>
        </p:nvPicPr>
        <p:blipFill>
          <a:blip r:embed="rId4"/>
          <a:stretch>
            <a:fillRect/>
          </a:stretch>
        </p:blipFill>
        <p:spPr>
          <a:xfrm>
            <a:off x="8609428" y="4651635"/>
            <a:ext cx="3582572" cy="2227004"/>
          </a:xfrm>
          <a:prstGeom prst="rect">
            <a:avLst/>
          </a:prstGeom>
        </p:spPr>
      </p:pic>
    </p:spTree>
    <p:extLst>
      <p:ext uri="{BB962C8B-B14F-4D97-AF65-F5344CB8AC3E}">
        <p14:creationId xmlns:p14="http://schemas.microsoft.com/office/powerpoint/2010/main" val="4174612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14E8-D594-D691-8EF6-811C3B52A63A}"/>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AEDA13FB-A2B3-A021-FEC8-0DE2EBB35689}"/>
              </a:ext>
            </a:extLst>
          </p:cNvPr>
          <p:cNvSpPr>
            <a:spLocks noGrp="1"/>
          </p:cNvSpPr>
          <p:nvPr>
            <p:ph idx="1"/>
          </p:nvPr>
        </p:nvSpPr>
        <p:spPr/>
        <p:txBody>
          <a:bodyPr/>
          <a:lstStyle/>
          <a:p>
            <a:pPr marL="0" indent="0">
              <a:buNone/>
            </a:pPr>
            <a:r>
              <a:rPr lang="en-GB" dirty="0"/>
              <a:t>The following slides are what we deliver in the y11-12 transition lesson in school and are included in case you were unable to attend.</a:t>
            </a:r>
          </a:p>
        </p:txBody>
      </p:sp>
    </p:spTree>
    <p:extLst>
      <p:ext uri="{BB962C8B-B14F-4D97-AF65-F5344CB8AC3E}">
        <p14:creationId xmlns:p14="http://schemas.microsoft.com/office/powerpoint/2010/main" val="2031193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31B02-C222-49F4-ABE7-36B95B3FE2F7}"/>
              </a:ext>
            </a:extLst>
          </p:cNvPr>
          <p:cNvSpPr>
            <a:spLocks noGrp="1"/>
          </p:cNvSpPr>
          <p:nvPr>
            <p:ph type="title"/>
          </p:nvPr>
        </p:nvSpPr>
        <p:spPr>
          <a:xfrm>
            <a:off x="0" y="-179800"/>
            <a:ext cx="10515600" cy="1325563"/>
          </a:xfrm>
        </p:spPr>
        <p:txBody>
          <a:bodyPr>
            <a:normAutofit/>
          </a:bodyPr>
          <a:lstStyle/>
          <a:p>
            <a:r>
              <a:rPr lang="en-GB" sz="4000" dirty="0"/>
              <a:t>Microscopy.</a:t>
            </a:r>
          </a:p>
        </p:txBody>
      </p:sp>
      <p:sp>
        <p:nvSpPr>
          <p:cNvPr id="3" name="Content Placeholder 2">
            <a:extLst>
              <a:ext uri="{FF2B5EF4-FFF2-40B4-BE49-F238E27FC236}">
                <a16:creationId xmlns:a16="http://schemas.microsoft.com/office/drawing/2014/main" id="{3B97B98A-8DE1-470E-A1EC-96AD6595433C}"/>
              </a:ext>
            </a:extLst>
          </p:cNvPr>
          <p:cNvSpPr>
            <a:spLocks noGrp="1"/>
          </p:cNvSpPr>
          <p:nvPr>
            <p:ph idx="1"/>
          </p:nvPr>
        </p:nvSpPr>
        <p:spPr>
          <a:xfrm>
            <a:off x="209652" y="951924"/>
            <a:ext cx="4812921" cy="4351338"/>
          </a:xfrm>
        </p:spPr>
        <p:txBody>
          <a:bodyPr>
            <a:normAutofit lnSpcReduction="10000"/>
          </a:bodyPr>
          <a:lstStyle/>
          <a:p>
            <a:pPr marL="0" indent="0">
              <a:buNone/>
            </a:pPr>
            <a:r>
              <a:rPr lang="en-GB" dirty="0"/>
              <a:t>LI: To practise using a microscope to produce a clearly focussed image AND to draw a high quality biological drawing.</a:t>
            </a:r>
          </a:p>
          <a:p>
            <a:pPr marL="0" indent="0">
              <a:buNone/>
            </a:pPr>
            <a:r>
              <a:rPr lang="en-GB" sz="1800" dirty="0"/>
              <a:t>SC:  Recap the rules of completing microscope drawings. </a:t>
            </a:r>
          </a:p>
          <a:p>
            <a:pPr marL="0" indent="0">
              <a:buNone/>
            </a:pPr>
            <a:r>
              <a:rPr lang="en-GB" sz="1800" dirty="0"/>
              <a:t>Produce a correct biological drawing of a microscope image.</a:t>
            </a:r>
          </a:p>
          <a:p>
            <a:pPr marL="0" indent="0">
              <a:buNone/>
            </a:pPr>
            <a:r>
              <a:rPr lang="en-GB" sz="1800" dirty="0"/>
              <a:t>Correctly set up a microscope and produce a biological drawing. </a:t>
            </a:r>
          </a:p>
          <a:p>
            <a:pPr marL="0" indent="0">
              <a:buNone/>
            </a:pPr>
            <a:r>
              <a:rPr lang="en-GB" sz="1800" dirty="0"/>
              <a:t>Recap the structure of a palisade cell and add A-Level information.</a:t>
            </a:r>
          </a:p>
          <a:p>
            <a:pPr marL="0" indent="0">
              <a:buNone/>
            </a:pPr>
            <a:r>
              <a:rPr lang="en-GB" sz="1800" dirty="0"/>
              <a:t>Carry out calculations to help you determine the size of structures on microscope slides. </a:t>
            </a:r>
          </a:p>
          <a:p>
            <a:pPr marL="0" indent="0">
              <a:buNone/>
            </a:pPr>
            <a:endParaRPr lang="en-GB" dirty="0"/>
          </a:p>
          <a:p>
            <a:pPr marL="0" indent="0">
              <a:buNone/>
            </a:pPr>
            <a:endParaRPr lang="en-GB" dirty="0"/>
          </a:p>
          <a:p>
            <a:pPr marL="0" indent="0">
              <a:buNone/>
            </a:pPr>
            <a:endParaRPr lang="en-GB" dirty="0"/>
          </a:p>
        </p:txBody>
      </p:sp>
      <p:sp>
        <p:nvSpPr>
          <p:cNvPr id="4" name="Rectangle 3">
            <a:extLst>
              <a:ext uri="{FF2B5EF4-FFF2-40B4-BE49-F238E27FC236}">
                <a16:creationId xmlns:a16="http://schemas.microsoft.com/office/drawing/2014/main" id="{C3F4D34D-953F-4475-A927-23EBF5A97B70}"/>
              </a:ext>
            </a:extLst>
          </p:cNvPr>
          <p:cNvSpPr/>
          <p:nvPr/>
        </p:nvSpPr>
        <p:spPr>
          <a:xfrm>
            <a:off x="302418" y="5091234"/>
            <a:ext cx="11772696" cy="1200329"/>
          </a:xfrm>
          <a:prstGeom prst="rect">
            <a:avLst/>
          </a:prstGeom>
        </p:spPr>
        <p:txBody>
          <a:bodyPr wrap="square">
            <a:spAutoFit/>
          </a:bodyPr>
          <a:lstStyle/>
          <a:p>
            <a:r>
              <a:rPr lang="en-GB" sz="2400" dirty="0"/>
              <a:t>Starter: Choose 2-3 cheek cells in the image and draw a Biological drawing of it in your book.</a:t>
            </a:r>
          </a:p>
          <a:p>
            <a:endParaRPr lang="en-GB" sz="2400" dirty="0"/>
          </a:p>
          <a:p>
            <a:r>
              <a:rPr lang="en-GB" sz="2400" dirty="0"/>
              <a:t>Try and recall all the ‘rules’ associated with a biological drawing.</a:t>
            </a:r>
          </a:p>
        </p:txBody>
      </p:sp>
      <p:pic>
        <p:nvPicPr>
          <p:cNvPr id="8" name="Picture 7">
            <a:extLst>
              <a:ext uri="{FF2B5EF4-FFF2-40B4-BE49-F238E27FC236}">
                <a16:creationId xmlns:a16="http://schemas.microsoft.com/office/drawing/2014/main" id="{F1545772-3DD1-4897-A8D9-86150BAE5921}"/>
              </a:ext>
            </a:extLst>
          </p:cNvPr>
          <p:cNvPicPr>
            <a:picLocks noChangeAspect="1"/>
          </p:cNvPicPr>
          <p:nvPr/>
        </p:nvPicPr>
        <p:blipFill>
          <a:blip r:embed="rId2"/>
          <a:stretch>
            <a:fillRect/>
          </a:stretch>
        </p:blipFill>
        <p:spPr>
          <a:xfrm>
            <a:off x="5828573" y="-48803"/>
            <a:ext cx="5886349" cy="5007582"/>
          </a:xfrm>
          <a:prstGeom prst="rect">
            <a:avLst/>
          </a:prstGeom>
        </p:spPr>
      </p:pic>
    </p:spTree>
    <p:extLst>
      <p:ext uri="{BB962C8B-B14F-4D97-AF65-F5344CB8AC3E}">
        <p14:creationId xmlns:p14="http://schemas.microsoft.com/office/powerpoint/2010/main" val="745454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703513" y="620688"/>
          <a:ext cx="8853489" cy="5706712"/>
        </p:xfrm>
        <a:graphic>
          <a:graphicData uri="http://schemas.openxmlformats.org/drawingml/2006/table">
            <a:tbl>
              <a:tblPr>
                <a:tableStyleId>{5C22544A-7EE6-4342-B048-85BDC9FD1C3A}</a:tableStyleId>
              </a:tblPr>
              <a:tblGrid>
                <a:gridCol w="2278810">
                  <a:extLst>
                    <a:ext uri="{9D8B030D-6E8A-4147-A177-3AD203B41FA5}">
                      <a16:colId xmlns:a16="http://schemas.microsoft.com/office/drawing/2014/main" val="613047562"/>
                    </a:ext>
                  </a:extLst>
                </a:gridCol>
                <a:gridCol w="739075">
                  <a:extLst>
                    <a:ext uri="{9D8B030D-6E8A-4147-A177-3AD203B41FA5}">
                      <a16:colId xmlns:a16="http://schemas.microsoft.com/office/drawing/2014/main" val="1348499412"/>
                    </a:ext>
                  </a:extLst>
                </a:gridCol>
                <a:gridCol w="739075">
                  <a:extLst>
                    <a:ext uri="{9D8B030D-6E8A-4147-A177-3AD203B41FA5}">
                      <a16:colId xmlns:a16="http://schemas.microsoft.com/office/drawing/2014/main" val="3641483200"/>
                    </a:ext>
                  </a:extLst>
                </a:gridCol>
                <a:gridCol w="739075">
                  <a:extLst>
                    <a:ext uri="{9D8B030D-6E8A-4147-A177-3AD203B41FA5}">
                      <a16:colId xmlns:a16="http://schemas.microsoft.com/office/drawing/2014/main" val="4027859036"/>
                    </a:ext>
                  </a:extLst>
                </a:gridCol>
                <a:gridCol w="739075">
                  <a:extLst>
                    <a:ext uri="{9D8B030D-6E8A-4147-A177-3AD203B41FA5}">
                      <a16:colId xmlns:a16="http://schemas.microsoft.com/office/drawing/2014/main" val="1201194133"/>
                    </a:ext>
                  </a:extLst>
                </a:gridCol>
                <a:gridCol w="739075">
                  <a:extLst>
                    <a:ext uri="{9D8B030D-6E8A-4147-A177-3AD203B41FA5}">
                      <a16:colId xmlns:a16="http://schemas.microsoft.com/office/drawing/2014/main" val="3573661227"/>
                    </a:ext>
                  </a:extLst>
                </a:gridCol>
                <a:gridCol w="1478144">
                  <a:extLst>
                    <a:ext uri="{9D8B030D-6E8A-4147-A177-3AD203B41FA5}">
                      <a16:colId xmlns:a16="http://schemas.microsoft.com/office/drawing/2014/main" val="3958499150"/>
                    </a:ext>
                  </a:extLst>
                </a:gridCol>
                <a:gridCol w="1401160">
                  <a:extLst>
                    <a:ext uri="{9D8B030D-6E8A-4147-A177-3AD203B41FA5}">
                      <a16:colId xmlns:a16="http://schemas.microsoft.com/office/drawing/2014/main" val="359738548"/>
                    </a:ext>
                  </a:extLst>
                </a:gridCol>
              </a:tblGrid>
              <a:tr h="650849">
                <a:tc>
                  <a:txBody>
                    <a:bodyPr/>
                    <a:lstStyle/>
                    <a:p>
                      <a:pPr algn="ctr" fontAlgn="b"/>
                      <a:r>
                        <a:rPr lang="en-GB" sz="1100" b="1" u="none" strike="noStrike">
                          <a:effectLst/>
                        </a:rPr>
                        <a:t>Microscope drawings</a:t>
                      </a:r>
                      <a:endParaRPr lang="en-GB" sz="1100" b="1"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u="none" strike="noStrike">
                          <a:effectLst/>
                        </a:rPr>
                        <a:t>1</a:t>
                      </a:r>
                      <a:endParaRPr lang="en-GB" sz="1100" b="1"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u="none" strike="noStrike">
                          <a:effectLst/>
                        </a:rPr>
                        <a:t>2</a:t>
                      </a:r>
                      <a:endParaRPr lang="en-GB" sz="1100" b="1"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u="none" strike="noStrike">
                          <a:effectLst/>
                        </a:rPr>
                        <a:t>3</a:t>
                      </a:r>
                      <a:endParaRPr lang="en-GB" sz="1100" b="1"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u="none" strike="noStrike">
                          <a:effectLst/>
                        </a:rPr>
                        <a:t>4</a:t>
                      </a:r>
                      <a:endParaRPr lang="en-GB" sz="1100" b="1"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u="none" strike="noStrike">
                          <a:effectLst/>
                        </a:rPr>
                        <a:t>5</a:t>
                      </a:r>
                      <a:endParaRPr lang="en-GB" sz="1100" b="1"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u="none" strike="noStrike">
                          <a:effectLst/>
                        </a:rPr>
                        <a:t>My __________cell</a:t>
                      </a:r>
                      <a:endParaRPr lang="en-GB" sz="1100" b="1"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u="none" strike="noStrike">
                          <a:effectLst/>
                        </a:rPr>
                        <a:t>My_________</a:t>
                      </a:r>
                      <a:r>
                        <a:rPr lang="en-GB" sz="1100" b="1" u="none" strike="noStrike" baseline="0">
                          <a:effectLst/>
                        </a:rPr>
                        <a:t> cell</a:t>
                      </a:r>
                      <a:endParaRPr lang="en-GB" sz="1100" b="1"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1859692"/>
                  </a:ext>
                </a:extLst>
              </a:tr>
              <a:tr h="440052">
                <a:tc>
                  <a:txBody>
                    <a:bodyPr/>
                    <a:lstStyle/>
                    <a:p>
                      <a:pPr algn="ctr" fontAlgn="b"/>
                      <a:r>
                        <a:rPr lang="en-GB" sz="1100" u="none" strike="noStrike">
                          <a:effectLst/>
                        </a:rPr>
                        <a:t>Sharp pencil used</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6929454"/>
                  </a:ext>
                </a:extLst>
              </a:tr>
              <a:tr h="415351">
                <a:tc>
                  <a:txBody>
                    <a:bodyPr/>
                    <a:lstStyle/>
                    <a:p>
                      <a:pPr algn="ctr" fontAlgn="b"/>
                      <a:r>
                        <a:rPr lang="en-GB" sz="1100" u="none" strike="noStrike">
                          <a:effectLst/>
                        </a:rPr>
                        <a:t>1/2 space used</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3830306"/>
                  </a:ext>
                </a:extLst>
              </a:tr>
              <a:tr h="416818">
                <a:tc>
                  <a:txBody>
                    <a:bodyPr/>
                    <a:lstStyle/>
                    <a:p>
                      <a:pPr algn="ctr" fontAlgn="b"/>
                      <a:r>
                        <a:rPr lang="en-GB" sz="1100" u="none" strike="noStrike">
                          <a:effectLst/>
                        </a:rPr>
                        <a:t>Fully labelled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0835888"/>
                  </a:ext>
                </a:extLst>
              </a:tr>
              <a:tr h="371585">
                <a:tc>
                  <a:txBody>
                    <a:bodyPr/>
                    <a:lstStyle/>
                    <a:p>
                      <a:pPr algn="ctr" fontAlgn="b"/>
                      <a:r>
                        <a:rPr lang="en-GB" sz="1100" u="none" strike="noStrike">
                          <a:effectLst/>
                        </a:rPr>
                        <a:t>Magnification included</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6642968"/>
                  </a:ext>
                </a:extLst>
              </a:tr>
              <a:tr h="385081">
                <a:tc>
                  <a:txBody>
                    <a:bodyPr/>
                    <a:lstStyle/>
                    <a:p>
                      <a:pPr algn="ctr" fontAlgn="b"/>
                      <a:r>
                        <a:rPr lang="en-GB" sz="1100" u="none" strike="noStrike">
                          <a:effectLst/>
                        </a:rPr>
                        <a:t>Ruler used for label lines</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2102126"/>
                  </a:ext>
                </a:extLst>
              </a:tr>
              <a:tr h="351808">
                <a:tc>
                  <a:txBody>
                    <a:bodyPr/>
                    <a:lstStyle/>
                    <a:p>
                      <a:pPr algn="ctr" fontAlgn="b"/>
                      <a:r>
                        <a:rPr lang="en-GB" sz="1100" u="none" strike="noStrike">
                          <a:effectLst/>
                        </a:rPr>
                        <a:t>Underlined title</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2244718"/>
                  </a:ext>
                </a:extLst>
              </a:tr>
              <a:tr h="351808">
                <a:tc>
                  <a:txBody>
                    <a:bodyPr/>
                    <a:lstStyle/>
                    <a:p>
                      <a:pPr algn="ctr" fontAlgn="b"/>
                      <a:r>
                        <a:rPr lang="en-GB" sz="1100" u="none" strike="noStrike">
                          <a:effectLst/>
                        </a:rPr>
                        <a:t>No shading</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4278002"/>
                  </a:ext>
                </a:extLst>
              </a:tr>
              <a:tr h="351808">
                <a:tc>
                  <a:txBody>
                    <a:bodyPr/>
                    <a:lstStyle/>
                    <a:p>
                      <a:pPr algn="ctr" fontAlgn="b"/>
                      <a:r>
                        <a:rPr lang="en-GB" sz="1100" u="none" strike="noStrike">
                          <a:effectLst/>
                        </a:rPr>
                        <a:t>No colouring in</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8154703"/>
                  </a:ext>
                </a:extLst>
              </a:tr>
              <a:tr h="430544">
                <a:tc>
                  <a:txBody>
                    <a:bodyPr/>
                    <a:lstStyle/>
                    <a:p>
                      <a:pPr algn="ctr" fontAlgn="b"/>
                      <a:r>
                        <a:rPr lang="en-GB" sz="1100" u="none" strike="noStrike">
                          <a:effectLst/>
                        </a:rPr>
                        <a:t>Writing not joined-up</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9902596"/>
                  </a:ext>
                </a:extLst>
              </a:tr>
              <a:tr h="418696">
                <a:tc>
                  <a:txBody>
                    <a:bodyPr/>
                    <a:lstStyle/>
                    <a:p>
                      <a:pPr algn="ctr" fontAlgn="b"/>
                      <a:r>
                        <a:rPr lang="en-GB" sz="1100" u="none" strike="noStrike">
                          <a:effectLst/>
                        </a:rPr>
                        <a:t>labels not written on the lines</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5740206"/>
                  </a:ext>
                </a:extLst>
              </a:tr>
              <a:tr h="418696">
                <a:tc>
                  <a:txBody>
                    <a:bodyPr/>
                    <a:lstStyle/>
                    <a:p>
                      <a:pPr algn="ctr" fontAlgn="b"/>
                      <a:r>
                        <a:rPr lang="en-GB" sz="1100" u="none" strike="noStrike">
                          <a:effectLst/>
                        </a:rPr>
                        <a:t>Label lines not crossed</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7218639"/>
                  </a:ext>
                </a:extLst>
              </a:tr>
              <a:tr h="351808">
                <a:tc>
                  <a:txBody>
                    <a:bodyPr/>
                    <a:lstStyle/>
                    <a:p>
                      <a:pPr algn="ctr" fontAlgn="b"/>
                      <a:r>
                        <a:rPr lang="en-GB" sz="1100" u="none" strike="noStrike">
                          <a:effectLst/>
                        </a:rPr>
                        <a:t>No arrows on lines</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57366"/>
                  </a:ext>
                </a:extLst>
              </a:tr>
              <a:tr h="351808">
                <a:tc>
                  <a:txBody>
                    <a:bodyPr/>
                    <a:lstStyle/>
                    <a:p>
                      <a:pPr algn="ctr" fontAlgn="b"/>
                      <a:r>
                        <a:rPr lang="en-GB" sz="1100" u="none" strike="noStrike">
                          <a:effectLst/>
                        </a:rPr>
                        <a:t>Lines not feathered</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7154359"/>
                  </a:ext>
                </a:extLst>
              </a:tr>
            </a:tbl>
          </a:graphicData>
        </a:graphic>
      </p:graphicFrame>
    </p:spTree>
    <p:extLst>
      <p:ext uri="{BB962C8B-B14F-4D97-AF65-F5344CB8AC3E}">
        <p14:creationId xmlns:p14="http://schemas.microsoft.com/office/powerpoint/2010/main" val="1746666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F76C3-BD3D-49C1-A8CD-5B9629338D21}"/>
              </a:ext>
            </a:extLst>
          </p:cNvPr>
          <p:cNvSpPr>
            <a:spLocks noGrp="1"/>
          </p:cNvSpPr>
          <p:nvPr>
            <p:ph type="title"/>
          </p:nvPr>
        </p:nvSpPr>
        <p:spPr/>
        <p:txBody>
          <a:bodyPr/>
          <a:lstStyle/>
          <a:p>
            <a:r>
              <a:rPr lang="en-GB" dirty="0"/>
              <a:t>How to use a microscope correctly. </a:t>
            </a:r>
          </a:p>
        </p:txBody>
      </p:sp>
      <p:sp>
        <p:nvSpPr>
          <p:cNvPr id="3" name="Content Placeholder 2">
            <a:extLst>
              <a:ext uri="{FF2B5EF4-FFF2-40B4-BE49-F238E27FC236}">
                <a16:creationId xmlns:a16="http://schemas.microsoft.com/office/drawing/2014/main" id="{B6376B55-165D-4200-A586-041E8FF4A8E1}"/>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956C7B6-F779-4640-B433-E9C79290DF21}"/>
              </a:ext>
            </a:extLst>
          </p:cNvPr>
          <p:cNvPicPr>
            <a:picLocks noChangeAspect="1"/>
          </p:cNvPicPr>
          <p:nvPr/>
        </p:nvPicPr>
        <p:blipFill>
          <a:blip r:embed="rId2"/>
          <a:stretch>
            <a:fillRect/>
          </a:stretch>
        </p:blipFill>
        <p:spPr>
          <a:xfrm>
            <a:off x="212002" y="1461613"/>
            <a:ext cx="8840377" cy="4351338"/>
          </a:xfrm>
          <a:prstGeom prst="rect">
            <a:avLst/>
          </a:prstGeom>
        </p:spPr>
      </p:pic>
      <p:sp>
        <p:nvSpPr>
          <p:cNvPr id="6" name="TextBox 5">
            <a:extLst>
              <a:ext uri="{FF2B5EF4-FFF2-40B4-BE49-F238E27FC236}">
                <a16:creationId xmlns:a16="http://schemas.microsoft.com/office/drawing/2014/main" id="{C9BD8544-8082-CD56-55A4-487ECA03FD21}"/>
              </a:ext>
            </a:extLst>
          </p:cNvPr>
          <p:cNvSpPr txBox="1"/>
          <p:nvPr/>
        </p:nvSpPr>
        <p:spPr>
          <a:xfrm>
            <a:off x="0" y="0"/>
            <a:ext cx="6096000" cy="830997"/>
          </a:xfrm>
          <a:prstGeom prst="rect">
            <a:avLst/>
          </a:prstGeom>
          <a:noFill/>
        </p:spPr>
        <p:txBody>
          <a:bodyPr wrap="square">
            <a:spAutoFit/>
          </a:bodyPr>
          <a:lstStyle/>
          <a:p>
            <a:pPr marL="0" indent="0">
              <a:buNone/>
            </a:pPr>
            <a:r>
              <a:rPr lang="en-GB" sz="1600" dirty="0"/>
              <a:t>SC:  Recap the rules of completing microscope drawings. </a:t>
            </a:r>
          </a:p>
          <a:p>
            <a:pPr marL="0" indent="0">
              <a:buNone/>
            </a:pPr>
            <a:r>
              <a:rPr lang="en-GB" sz="1600" dirty="0"/>
              <a:t>Produce a correct biological drawing of a microscope image.</a:t>
            </a:r>
          </a:p>
          <a:p>
            <a:pPr marL="0" indent="0">
              <a:buNone/>
            </a:pPr>
            <a:r>
              <a:rPr lang="en-GB" sz="1600" dirty="0"/>
              <a:t>Correctly set up a microscope and produce a biological drawing. </a:t>
            </a:r>
          </a:p>
        </p:txBody>
      </p:sp>
    </p:spTree>
    <p:extLst>
      <p:ext uri="{BB962C8B-B14F-4D97-AF65-F5344CB8AC3E}">
        <p14:creationId xmlns:p14="http://schemas.microsoft.com/office/powerpoint/2010/main" val="541372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8351BB-F09D-4915-BFAF-63CFA92C9FC8}"/>
              </a:ext>
            </a:extLst>
          </p:cNvPr>
          <p:cNvSpPr>
            <a:spLocks noGrp="1"/>
          </p:cNvSpPr>
          <p:nvPr>
            <p:ph idx="1"/>
          </p:nvPr>
        </p:nvSpPr>
        <p:spPr>
          <a:xfrm>
            <a:off x="900953" y="2255931"/>
            <a:ext cx="3157537" cy="4351338"/>
          </a:xfrm>
        </p:spPr>
        <p:txBody>
          <a:bodyPr>
            <a:normAutofit fontScale="77500" lnSpcReduction="20000"/>
          </a:bodyPr>
          <a:lstStyle/>
          <a:p>
            <a:pPr marL="0" indent="0">
              <a:buNone/>
            </a:pPr>
            <a:r>
              <a:rPr lang="en-GB" dirty="0"/>
              <a:t>What domain and kingdom would you find algae in and why?</a:t>
            </a:r>
          </a:p>
          <a:p>
            <a:pPr marL="0" indent="0">
              <a:buNone/>
            </a:pPr>
            <a:endParaRPr lang="en-GB" dirty="0"/>
          </a:p>
          <a:p>
            <a:pPr marL="0" indent="0">
              <a:buNone/>
            </a:pPr>
            <a:r>
              <a:rPr lang="en-GB" dirty="0"/>
              <a:t>D: </a:t>
            </a:r>
            <a:r>
              <a:rPr lang="en-GB" dirty="0" err="1"/>
              <a:t>Eukaryota</a:t>
            </a:r>
            <a:r>
              <a:rPr lang="en-GB" dirty="0"/>
              <a:t>/Eukarya</a:t>
            </a:r>
          </a:p>
          <a:p>
            <a:pPr marL="0" indent="0">
              <a:buNone/>
            </a:pPr>
            <a:r>
              <a:rPr lang="en-GB" dirty="0"/>
              <a:t>K: Plantae</a:t>
            </a:r>
          </a:p>
          <a:p>
            <a:pPr marL="0" indent="0">
              <a:buNone/>
            </a:pPr>
            <a:endParaRPr lang="en-GB" dirty="0"/>
          </a:p>
          <a:p>
            <a:pPr marL="0" indent="0">
              <a:buNone/>
            </a:pPr>
            <a:r>
              <a:rPr lang="en-GB" b="1" dirty="0"/>
              <a:t>Algal cells</a:t>
            </a:r>
            <a:r>
              <a:rPr lang="en-GB" dirty="0"/>
              <a:t> are eukaryotic and </a:t>
            </a:r>
            <a:r>
              <a:rPr lang="en-GB" b="1" dirty="0"/>
              <a:t>contain</a:t>
            </a:r>
            <a:r>
              <a:rPr lang="en-GB" dirty="0"/>
              <a:t> three types of double-membrane-bound organelles: the </a:t>
            </a:r>
            <a:r>
              <a:rPr lang="en-GB" b="1" dirty="0"/>
              <a:t>nucleus</a:t>
            </a:r>
            <a:r>
              <a:rPr lang="en-GB" dirty="0"/>
              <a:t>, the chloroplast, and the mitochondrion. </a:t>
            </a:r>
          </a:p>
        </p:txBody>
      </p:sp>
      <p:pic>
        <p:nvPicPr>
          <p:cNvPr id="2050" name="Picture 2" descr="Filamentous Algae Phytoplankton Under the Stock Footage Video (100%  Royalty-free) 1023913483 | Shutterstock">
            <a:extLst>
              <a:ext uri="{FF2B5EF4-FFF2-40B4-BE49-F238E27FC236}">
                <a16:creationId xmlns:a16="http://schemas.microsoft.com/office/drawing/2014/main" id="{FC3A8DBE-E0DE-4D90-9B45-4E036C0346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8529" y="1932072"/>
            <a:ext cx="81153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ome beautiful filamentous algae with it&amp;#39;s chloroplast! Also does anyone  know what the worm-like thing on the 2nd pic is? Magnifications are 400x  and 100x : microscopy">
            <a:extLst>
              <a:ext uri="{FF2B5EF4-FFF2-40B4-BE49-F238E27FC236}">
                <a16:creationId xmlns:a16="http://schemas.microsoft.com/office/drawing/2014/main" id="{652A0F01-FB46-4D3A-B4B0-E5A7AB7B120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413197" y="1513558"/>
            <a:ext cx="2490406" cy="54090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CD7BBE-77E0-121F-AF1C-9E614EFF1721}"/>
              </a:ext>
            </a:extLst>
          </p:cNvPr>
          <p:cNvSpPr txBox="1"/>
          <p:nvPr/>
        </p:nvSpPr>
        <p:spPr>
          <a:xfrm>
            <a:off x="0" y="0"/>
            <a:ext cx="6096000" cy="830997"/>
          </a:xfrm>
          <a:prstGeom prst="rect">
            <a:avLst/>
          </a:prstGeom>
          <a:noFill/>
        </p:spPr>
        <p:txBody>
          <a:bodyPr wrap="square">
            <a:spAutoFit/>
          </a:bodyPr>
          <a:lstStyle/>
          <a:p>
            <a:pPr marL="0" indent="0">
              <a:buNone/>
            </a:pPr>
            <a:r>
              <a:rPr lang="en-GB" sz="1600" dirty="0"/>
              <a:t>SC:  Recap the rules of completing microscope drawings. </a:t>
            </a:r>
          </a:p>
          <a:p>
            <a:pPr marL="0" indent="0">
              <a:buNone/>
            </a:pPr>
            <a:r>
              <a:rPr lang="en-GB" sz="1600" dirty="0"/>
              <a:t>Produce a correct biological drawing of a microscope image.</a:t>
            </a:r>
          </a:p>
          <a:p>
            <a:pPr marL="0" indent="0">
              <a:buNone/>
            </a:pPr>
            <a:r>
              <a:rPr lang="en-GB" sz="1600" dirty="0"/>
              <a:t>Correctly set up a microscope and produce a biological drawing. </a:t>
            </a:r>
          </a:p>
        </p:txBody>
      </p:sp>
      <p:sp>
        <p:nvSpPr>
          <p:cNvPr id="2" name="Title 1">
            <a:extLst>
              <a:ext uri="{FF2B5EF4-FFF2-40B4-BE49-F238E27FC236}">
                <a16:creationId xmlns:a16="http://schemas.microsoft.com/office/drawing/2014/main" id="{5F89716F-9F82-4162-93BD-B4DE8B235952}"/>
              </a:ext>
            </a:extLst>
          </p:cNvPr>
          <p:cNvSpPr>
            <a:spLocks noGrp="1"/>
          </p:cNvSpPr>
          <p:nvPr>
            <p:ph type="title"/>
          </p:nvPr>
        </p:nvSpPr>
        <p:spPr>
          <a:xfrm>
            <a:off x="98612" y="758916"/>
            <a:ext cx="12093388" cy="1325563"/>
          </a:xfrm>
        </p:spPr>
        <p:txBody>
          <a:bodyPr>
            <a:normAutofit/>
          </a:bodyPr>
          <a:lstStyle/>
          <a:p>
            <a:r>
              <a:rPr lang="en-GB" dirty="0"/>
              <a:t>TASK: Prepare a slide of green filamentous algae and produce a high quality biological drawing.</a:t>
            </a:r>
          </a:p>
        </p:txBody>
      </p:sp>
    </p:spTree>
    <p:extLst>
      <p:ext uri="{BB962C8B-B14F-4D97-AF65-F5344CB8AC3E}">
        <p14:creationId xmlns:p14="http://schemas.microsoft.com/office/powerpoint/2010/main" val="382162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D13727-71C1-4AB3-BC80-483FA6BABE5D}"/>
              </a:ext>
            </a:extLst>
          </p:cNvPr>
          <p:cNvSpPr>
            <a:spLocks noGrp="1"/>
          </p:cNvSpPr>
          <p:nvPr>
            <p:ph idx="1"/>
          </p:nvPr>
        </p:nvSpPr>
        <p:spPr>
          <a:xfrm>
            <a:off x="467139" y="365125"/>
            <a:ext cx="10515600" cy="4351338"/>
          </a:xfrm>
        </p:spPr>
        <p:txBody>
          <a:bodyPr/>
          <a:lstStyle/>
          <a:p>
            <a:pPr marL="0" indent="0">
              <a:buNone/>
            </a:pPr>
            <a:r>
              <a:rPr lang="en-GB" dirty="0"/>
              <a:t>What structures did you label on your diagram?</a:t>
            </a:r>
          </a:p>
          <a:p>
            <a:pPr marL="0" indent="0">
              <a:buNone/>
            </a:pPr>
            <a:r>
              <a:rPr lang="en-GB" dirty="0"/>
              <a:t>What 8 structures do you know are present in plant cells?</a:t>
            </a:r>
          </a:p>
          <a:p>
            <a:pPr marL="0" indent="0">
              <a:buNone/>
            </a:pPr>
            <a:r>
              <a:rPr lang="en-GB" dirty="0"/>
              <a:t>Why can you not see all of these structures?</a:t>
            </a:r>
          </a:p>
          <a:p>
            <a:pPr marL="0" indent="0">
              <a:buNone/>
            </a:pPr>
            <a:r>
              <a:rPr lang="en-GB" dirty="0"/>
              <a:t>Light microscopes have a low magnification and resolution and so smaller organelles can not be seen, with suitable stain the nucleus would also have been visible</a:t>
            </a:r>
          </a:p>
        </p:txBody>
      </p:sp>
      <p:pic>
        <p:nvPicPr>
          <p:cNvPr id="4" name="Picture 4" descr="Animal &amp;amp; Plant Cells | GCSE Science | Biology | Get To Know Science -  YouTube">
            <a:extLst>
              <a:ext uri="{FF2B5EF4-FFF2-40B4-BE49-F238E27FC236}">
                <a16:creationId xmlns:a16="http://schemas.microsoft.com/office/drawing/2014/main" id="{91285785-3777-4B01-B78C-992A38C97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77" y="3034748"/>
            <a:ext cx="6427365" cy="36153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07CDA2F-16D2-ED32-6216-08CF4BB892F3}"/>
              </a:ext>
            </a:extLst>
          </p:cNvPr>
          <p:cNvSpPr txBox="1"/>
          <p:nvPr/>
        </p:nvSpPr>
        <p:spPr>
          <a:xfrm>
            <a:off x="8175812" y="0"/>
            <a:ext cx="4016188" cy="954107"/>
          </a:xfrm>
          <a:prstGeom prst="rect">
            <a:avLst/>
          </a:prstGeom>
          <a:noFill/>
        </p:spPr>
        <p:txBody>
          <a:bodyPr wrap="square">
            <a:spAutoFit/>
          </a:bodyPr>
          <a:lstStyle/>
          <a:p>
            <a:pPr marL="0" indent="0">
              <a:buNone/>
            </a:pPr>
            <a:r>
              <a:rPr lang="en-GB" sz="1400" dirty="0"/>
              <a:t>Recap the structure of a palisade cell and add A-Level information.</a:t>
            </a:r>
          </a:p>
          <a:p>
            <a:pPr marL="0" indent="0">
              <a:buNone/>
            </a:pPr>
            <a:r>
              <a:rPr lang="en-GB" sz="1400" dirty="0"/>
              <a:t>Carry out calculations to help you determine the size of structures on microscope slides. </a:t>
            </a:r>
          </a:p>
        </p:txBody>
      </p:sp>
    </p:spTree>
    <p:extLst>
      <p:ext uri="{BB962C8B-B14F-4D97-AF65-F5344CB8AC3E}">
        <p14:creationId xmlns:p14="http://schemas.microsoft.com/office/powerpoint/2010/main" val="270344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060D-AED1-44F5-B248-114A8ABCE5A1}"/>
              </a:ext>
            </a:extLst>
          </p:cNvPr>
          <p:cNvSpPr>
            <a:spLocks noGrp="1"/>
          </p:cNvSpPr>
          <p:nvPr>
            <p:ph type="title"/>
          </p:nvPr>
        </p:nvSpPr>
        <p:spPr/>
        <p:txBody>
          <a:bodyPr/>
          <a:lstStyle/>
          <a:p>
            <a:r>
              <a:rPr lang="en-GB" dirty="0"/>
              <a:t>Actual structures found in a plant cell we study at A-level:</a:t>
            </a:r>
          </a:p>
        </p:txBody>
      </p:sp>
      <p:sp>
        <p:nvSpPr>
          <p:cNvPr id="3" name="Content Placeholder 2">
            <a:extLst>
              <a:ext uri="{FF2B5EF4-FFF2-40B4-BE49-F238E27FC236}">
                <a16:creationId xmlns:a16="http://schemas.microsoft.com/office/drawing/2014/main" id="{4E62FD0C-F61A-4A80-A6DF-D8C49C2AE83A}"/>
              </a:ext>
            </a:extLst>
          </p:cNvPr>
          <p:cNvSpPr>
            <a:spLocks noGrp="1"/>
          </p:cNvSpPr>
          <p:nvPr>
            <p:ph idx="1"/>
          </p:nvPr>
        </p:nvSpPr>
        <p:spPr>
          <a:xfrm>
            <a:off x="6565692" y="1039721"/>
            <a:ext cx="4638207" cy="4351338"/>
          </a:xfrm>
        </p:spPr>
        <p:txBody>
          <a:bodyPr/>
          <a:lstStyle/>
          <a:p>
            <a:pPr marL="0" indent="0">
              <a:buNone/>
            </a:pPr>
            <a:r>
              <a:rPr lang="en-GB" dirty="0"/>
              <a:t>The electron microscope has allowed us to identify additional organelles.</a:t>
            </a:r>
          </a:p>
          <a:p>
            <a:pPr marL="0" indent="0">
              <a:buNone/>
            </a:pPr>
            <a:endParaRPr lang="en-GB" dirty="0"/>
          </a:p>
          <a:p>
            <a:pPr marL="0" indent="0">
              <a:buNone/>
            </a:pPr>
            <a:r>
              <a:rPr lang="en-GB" dirty="0"/>
              <a:t>For example </a:t>
            </a:r>
            <a:r>
              <a:rPr lang="en-GB" dirty="0" err="1"/>
              <a:t>golgi</a:t>
            </a:r>
            <a:r>
              <a:rPr lang="en-GB" dirty="0"/>
              <a:t> apparatus on a TEM at x50,000</a:t>
            </a:r>
          </a:p>
        </p:txBody>
      </p:sp>
      <p:pic>
        <p:nvPicPr>
          <p:cNvPr id="6" name="Picture 2" descr="Lab Manual Exercise # 1a">
            <a:extLst>
              <a:ext uri="{FF2B5EF4-FFF2-40B4-BE49-F238E27FC236}">
                <a16:creationId xmlns:a16="http://schemas.microsoft.com/office/drawing/2014/main" id="{F1476446-E167-4288-9805-8109C9676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25625"/>
            <a:ext cx="5937042" cy="475790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agnification: 50,000x &amp;amp;middot; Transmission Electron Micrograph (TEM)  showing Golgi apparatus of Chlamydomonas al… | Cell organelles, Macro and  micro, Cell biology">
            <a:extLst>
              <a:ext uri="{FF2B5EF4-FFF2-40B4-BE49-F238E27FC236}">
                <a16:creationId xmlns:a16="http://schemas.microsoft.com/office/drawing/2014/main" id="{F37541F5-E50A-4B2E-875C-CDEB4C7BB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9115" y="3717092"/>
            <a:ext cx="2522244" cy="31409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8E78CCD-5272-4420-A133-C50A46E689CD}"/>
              </a:ext>
            </a:extLst>
          </p:cNvPr>
          <p:cNvSpPr/>
          <p:nvPr/>
        </p:nvSpPr>
        <p:spPr>
          <a:xfrm>
            <a:off x="9592455" y="3682857"/>
            <a:ext cx="2293495" cy="3139321"/>
          </a:xfrm>
          <a:prstGeom prst="rect">
            <a:avLst/>
          </a:prstGeom>
        </p:spPr>
        <p:txBody>
          <a:bodyPr wrap="square">
            <a:spAutoFit/>
          </a:bodyPr>
          <a:lstStyle/>
          <a:p>
            <a:r>
              <a:rPr lang="en-GB" dirty="0">
                <a:solidFill>
                  <a:srgbClr val="202124"/>
                </a:solidFill>
                <a:latin typeface="arial" panose="020B0604020202020204" pitchFamily="34" charset="0"/>
              </a:rPr>
              <a:t>It helps process and package proteins and lipid molecules, into vesicles which are usually going to leave the cell.</a:t>
            </a:r>
          </a:p>
          <a:p>
            <a:endParaRPr lang="en-GB" dirty="0">
              <a:solidFill>
                <a:srgbClr val="202124"/>
              </a:solidFill>
              <a:latin typeface="arial" panose="020B0604020202020204" pitchFamily="34" charset="0"/>
            </a:endParaRPr>
          </a:p>
          <a:p>
            <a:r>
              <a:rPr lang="en-GB" dirty="0">
                <a:solidFill>
                  <a:srgbClr val="202124"/>
                </a:solidFill>
                <a:latin typeface="arial" panose="020B0604020202020204" pitchFamily="34" charset="0"/>
              </a:rPr>
              <a:t>It works alongside ribosomes and the endoplasmic reticulum.</a:t>
            </a:r>
            <a:endParaRPr lang="en-GB" dirty="0"/>
          </a:p>
        </p:txBody>
      </p:sp>
    </p:spTree>
    <p:extLst>
      <p:ext uri="{BB962C8B-B14F-4D97-AF65-F5344CB8AC3E}">
        <p14:creationId xmlns:p14="http://schemas.microsoft.com/office/powerpoint/2010/main" val="158861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D70A1-C334-41AB-BEFF-72DC8EB9D9AE}"/>
              </a:ext>
            </a:extLst>
          </p:cNvPr>
          <p:cNvSpPr>
            <a:spLocks noGrp="1"/>
          </p:cNvSpPr>
          <p:nvPr>
            <p:ph type="title"/>
          </p:nvPr>
        </p:nvSpPr>
        <p:spPr>
          <a:xfrm>
            <a:off x="628338" y="-301166"/>
            <a:ext cx="10515600" cy="1325563"/>
          </a:xfrm>
        </p:spPr>
        <p:txBody>
          <a:bodyPr/>
          <a:lstStyle/>
          <a:p>
            <a:r>
              <a:rPr lang="en-GB" dirty="0"/>
              <a:t>The nucleus – but not as you know it:</a:t>
            </a:r>
          </a:p>
        </p:txBody>
      </p:sp>
      <p:sp>
        <p:nvSpPr>
          <p:cNvPr id="3" name="Content Placeholder 2">
            <a:extLst>
              <a:ext uri="{FF2B5EF4-FFF2-40B4-BE49-F238E27FC236}">
                <a16:creationId xmlns:a16="http://schemas.microsoft.com/office/drawing/2014/main" id="{66A63429-8AA7-46F8-A879-0F7840794412}"/>
              </a:ext>
            </a:extLst>
          </p:cNvPr>
          <p:cNvSpPr>
            <a:spLocks noGrp="1"/>
          </p:cNvSpPr>
          <p:nvPr>
            <p:ph idx="1"/>
          </p:nvPr>
        </p:nvSpPr>
        <p:spPr>
          <a:xfrm>
            <a:off x="282650" y="4014189"/>
            <a:ext cx="1512713" cy="4351338"/>
          </a:xfrm>
        </p:spPr>
        <p:txBody>
          <a:bodyPr/>
          <a:lstStyle/>
          <a:p>
            <a:pPr marL="0" indent="0">
              <a:buNone/>
            </a:pPr>
            <a:r>
              <a:rPr lang="en-GB" dirty="0"/>
              <a:t>This is not a cell – this is inside the nucleus:</a:t>
            </a:r>
          </a:p>
        </p:txBody>
      </p:sp>
      <p:pic>
        <p:nvPicPr>
          <p:cNvPr id="5122" name="Picture 2" descr="Cells and their parts!: Nucleolus">
            <a:extLst>
              <a:ext uri="{FF2B5EF4-FFF2-40B4-BE49-F238E27FC236}">
                <a16:creationId xmlns:a16="http://schemas.microsoft.com/office/drawing/2014/main" id="{E32DB3E2-7970-4017-ABA2-F686FB63CA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2" y="2893102"/>
            <a:ext cx="4152898" cy="358008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Nucleus | Structure, Membrane | GCSE Biology Revision">
            <a:extLst>
              <a:ext uri="{FF2B5EF4-FFF2-40B4-BE49-F238E27FC236}">
                <a16:creationId xmlns:a16="http://schemas.microsoft.com/office/drawing/2014/main" id="{517D3743-55C1-4622-B96D-AB60397B4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478" y="2528639"/>
            <a:ext cx="5116716" cy="39445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F158E02-64C1-45FF-939E-44C681CB4F94}"/>
              </a:ext>
            </a:extLst>
          </p:cNvPr>
          <p:cNvSpPr/>
          <p:nvPr/>
        </p:nvSpPr>
        <p:spPr>
          <a:xfrm>
            <a:off x="282650" y="774313"/>
            <a:ext cx="11225544" cy="1323439"/>
          </a:xfrm>
          <a:prstGeom prst="rect">
            <a:avLst/>
          </a:prstGeom>
        </p:spPr>
        <p:txBody>
          <a:bodyPr wrap="square">
            <a:spAutoFit/>
          </a:bodyPr>
          <a:lstStyle/>
          <a:p>
            <a:r>
              <a:rPr lang="en-US" sz="2000" b="1" dirty="0"/>
              <a:t>Nucleus</a:t>
            </a:r>
            <a:r>
              <a:rPr lang="en-US" sz="2000" dirty="0"/>
              <a:t> - the largest organelle in a cell, surrounded by a </a:t>
            </a:r>
            <a:r>
              <a:rPr lang="en-US" sz="2000" b="1" dirty="0"/>
              <a:t>nuclear envelope </a:t>
            </a:r>
            <a:r>
              <a:rPr lang="en-US" sz="2000" dirty="0"/>
              <a:t>that has </a:t>
            </a:r>
            <a:r>
              <a:rPr lang="en-US" sz="2000" b="1" dirty="0"/>
              <a:t>nuclear pores</a:t>
            </a:r>
            <a:r>
              <a:rPr lang="en-US" sz="2000" dirty="0"/>
              <a:t>. The nucleus contains the </a:t>
            </a:r>
            <a:r>
              <a:rPr lang="en-US" sz="2000" b="1" dirty="0"/>
              <a:t>genetic material </a:t>
            </a:r>
            <a:r>
              <a:rPr lang="en-US" sz="2000" dirty="0"/>
              <a:t>(protein bound linear DNA), necessary for controlling the cells functions.</a:t>
            </a:r>
          </a:p>
          <a:p>
            <a:r>
              <a:rPr lang="en-US" sz="2000" dirty="0"/>
              <a:t>There is a dense area known as the </a:t>
            </a:r>
            <a:r>
              <a:rPr lang="en-US" sz="2000" b="1" dirty="0"/>
              <a:t>nucleolus </a:t>
            </a:r>
            <a:r>
              <a:rPr lang="en-US" sz="2000" dirty="0"/>
              <a:t>this is where </a:t>
            </a:r>
            <a:r>
              <a:rPr lang="en-US" sz="2000" b="1" dirty="0"/>
              <a:t>ribosomes</a:t>
            </a:r>
            <a:r>
              <a:rPr lang="en-US" sz="2000" dirty="0"/>
              <a:t> are manufactured.</a:t>
            </a:r>
            <a:endParaRPr lang="en-US" dirty="0"/>
          </a:p>
        </p:txBody>
      </p:sp>
    </p:spTree>
    <p:extLst>
      <p:ext uri="{BB962C8B-B14F-4D97-AF65-F5344CB8AC3E}">
        <p14:creationId xmlns:p14="http://schemas.microsoft.com/office/powerpoint/2010/main" val="2268109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E9F1F-C012-1CFA-49E4-B4FD421C5C4B}"/>
              </a:ext>
            </a:extLst>
          </p:cNvPr>
          <p:cNvSpPr>
            <a:spLocks noGrp="1"/>
          </p:cNvSpPr>
          <p:nvPr>
            <p:ph type="title"/>
          </p:nvPr>
        </p:nvSpPr>
        <p:spPr>
          <a:xfrm>
            <a:off x="448235" y="-320675"/>
            <a:ext cx="10515600" cy="1325563"/>
          </a:xfrm>
        </p:spPr>
        <p:txBody>
          <a:bodyPr/>
          <a:lstStyle/>
          <a:p>
            <a:r>
              <a:rPr lang="en-GB" dirty="0"/>
              <a:t>Ready for year 12</a:t>
            </a:r>
          </a:p>
        </p:txBody>
      </p:sp>
      <p:sp>
        <p:nvSpPr>
          <p:cNvPr id="3" name="Content Placeholder 2">
            <a:extLst>
              <a:ext uri="{FF2B5EF4-FFF2-40B4-BE49-F238E27FC236}">
                <a16:creationId xmlns:a16="http://schemas.microsoft.com/office/drawing/2014/main" id="{70081260-8615-3489-360F-AB2FAD8E13A9}"/>
              </a:ext>
            </a:extLst>
          </p:cNvPr>
          <p:cNvSpPr>
            <a:spLocks noGrp="1"/>
          </p:cNvSpPr>
          <p:nvPr>
            <p:ph idx="1"/>
          </p:nvPr>
        </p:nvSpPr>
        <p:spPr>
          <a:xfrm>
            <a:off x="582706" y="897778"/>
            <a:ext cx="10515600" cy="4351338"/>
          </a:xfrm>
        </p:spPr>
        <p:txBody>
          <a:bodyPr/>
          <a:lstStyle/>
          <a:p>
            <a:pPr marL="457200" indent="-457200">
              <a:buFont typeface="+mj-lt"/>
              <a:buAutoNum type="arabicPeriod"/>
            </a:pPr>
            <a:r>
              <a:rPr lang="en-GB" sz="2000" dirty="0"/>
              <a:t>You will need to bring in a wide ring binder folder and dividers.</a:t>
            </a:r>
          </a:p>
          <a:p>
            <a:pPr marL="457200" indent="-457200">
              <a:buFont typeface="+mj-lt"/>
              <a:buAutoNum type="arabicPeriod"/>
            </a:pPr>
            <a:r>
              <a:rPr lang="en-GB" sz="2000" dirty="0"/>
              <a:t>You will need a copy of the specification at the front – sections 1-4 to begin with (Year 1): </a:t>
            </a:r>
            <a:r>
              <a:rPr lang="en-GB" sz="2000" dirty="0">
                <a:hlinkClick r:id="rId2"/>
              </a:rPr>
              <a:t>AS and A-level Biology Specification Specifications for first teaching in 2015 (aqa.org.uk)</a:t>
            </a:r>
            <a:endParaRPr lang="en-GB" sz="2000" dirty="0"/>
          </a:p>
          <a:p>
            <a:pPr marL="457200" indent="-457200">
              <a:buFont typeface="+mj-lt"/>
              <a:buAutoNum type="arabicPeriod"/>
            </a:pPr>
            <a:r>
              <a:rPr lang="en-GB" sz="2000" dirty="0"/>
              <a:t>You should also purchase a text book (the left book is more detailed), you can get help via the 6</a:t>
            </a:r>
            <a:r>
              <a:rPr lang="en-GB" sz="2000" baseline="30000" dirty="0"/>
              <a:t>th</a:t>
            </a:r>
            <a:r>
              <a:rPr lang="en-GB" sz="2000" dirty="0"/>
              <a:t> form bursary if you qualify – just ask your mentor/Mrs Jones for an application form:</a:t>
            </a:r>
          </a:p>
          <a:p>
            <a:endParaRPr lang="en-GB" dirty="0"/>
          </a:p>
        </p:txBody>
      </p:sp>
      <p:pic>
        <p:nvPicPr>
          <p:cNvPr id="1028" name="Picture 4" descr="A-Level Biology for AQA: Year 1 &amp; 2 Student Book with Online Edition">
            <a:extLst>
              <a:ext uri="{FF2B5EF4-FFF2-40B4-BE49-F238E27FC236}">
                <a16:creationId xmlns:a16="http://schemas.microsoft.com/office/drawing/2014/main" id="{CA828A9F-F2D2-872F-3193-A96999349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5723" y="2651470"/>
            <a:ext cx="3130135" cy="41649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QA Biology: A Level By Glenn Toole">
            <a:extLst>
              <a:ext uri="{FF2B5EF4-FFF2-40B4-BE49-F238E27FC236}">
                <a16:creationId xmlns:a16="http://schemas.microsoft.com/office/drawing/2014/main" id="{4E29E90D-4DCF-F8F0-9E9F-9BA38E72FA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6142" y="2813300"/>
            <a:ext cx="2808649" cy="3816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368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709F6-C2E7-4A37-B66F-BA45594626E1}"/>
              </a:ext>
            </a:extLst>
          </p:cNvPr>
          <p:cNvSpPr>
            <a:spLocks noGrp="1"/>
          </p:cNvSpPr>
          <p:nvPr>
            <p:ph type="title"/>
          </p:nvPr>
        </p:nvSpPr>
        <p:spPr>
          <a:xfrm>
            <a:off x="838200" y="-100806"/>
            <a:ext cx="10515600" cy="1325563"/>
          </a:xfrm>
        </p:spPr>
        <p:txBody>
          <a:bodyPr>
            <a:normAutofit/>
          </a:bodyPr>
          <a:lstStyle/>
          <a:p>
            <a:r>
              <a:rPr lang="en-GB" sz="3600" dirty="0"/>
              <a:t>What are magnification and resolution?</a:t>
            </a:r>
          </a:p>
        </p:txBody>
      </p:sp>
      <p:sp>
        <p:nvSpPr>
          <p:cNvPr id="3" name="Content Placeholder 2">
            <a:extLst>
              <a:ext uri="{FF2B5EF4-FFF2-40B4-BE49-F238E27FC236}">
                <a16:creationId xmlns:a16="http://schemas.microsoft.com/office/drawing/2014/main" id="{66938902-3306-41A3-90C6-6E465BEE305B}"/>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9431C72-C240-48F8-A72F-914AD4B1ACB7}"/>
              </a:ext>
            </a:extLst>
          </p:cNvPr>
          <p:cNvPicPr>
            <a:picLocks noChangeAspect="1"/>
          </p:cNvPicPr>
          <p:nvPr/>
        </p:nvPicPr>
        <p:blipFill>
          <a:blip r:embed="rId2"/>
          <a:stretch>
            <a:fillRect/>
          </a:stretch>
        </p:blipFill>
        <p:spPr>
          <a:xfrm>
            <a:off x="2709080" y="1004886"/>
            <a:ext cx="6270028" cy="4371841"/>
          </a:xfrm>
          <a:prstGeom prst="rect">
            <a:avLst/>
          </a:prstGeom>
        </p:spPr>
      </p:pic>
      <p:pic>
        <p:nvPicPr>
          <p:cNvPr id="5" name="Picture 4">
            <a:extLst>
              <a:ext uri="{FF2B5EF4-FFF2-40B4-BE49-F238E27FC236}">
                <a16:creationId xmlns:a16="http://schemas.microsoft.com/office/drawing/2014/main" id="{11139C85-E796-491D-858D-F3C45741745A}"/>
              </a:ext>
            </a:extLst>
          </p:cNvPr>
          <p:cNvPicPr>
            <a:picLocks noChangeAspect="1"/>
          </p:cNvPicPr>
          <p:nvPr/>
        </p:nvPicPr>
        <p:blipFill>
          <a:blip r:embed="rId3"/>
          <a:stretch>
            <a:fillRect/>
          </a:stretch>
        </p:blipFill>
        <p:spPr>
          <a:xfrm>
            <a:off x="2489226" y="5505450"/>
            <a:ext cx="6943725" cy="1343025"/>
          </a:xfrm>
          <a:prstGeom prst="rect">
            <a:avLst/>
          </a:prstGeom>
        </p:spPr>
      </p:pic>
      <p:sp>
        <p:nvSpPr>
          <p:cNvPr id="6" name="TextBox 5">
            <a:extLst>
              <a:ext uri="{FF2B5EF4-FFF2-40B4-BE49-F238E27FC236}">
                <a16:creationId xmlns:a16="http://schemas.microsoft.com/office/drawing/2014/main" id="{20096325-E444-55EA-5206-04A3ABF54647}"/>
              </a:ext>
            </a:extLst>
          </p:cNvPr>
          <p:cNvSpPr txBox="1"/>
          <p:nvPr/>
        </p:nvSpPr>
        <p:spPr>
          <a:xfrm>
            <a:off x="8175812" y="0"/>
            <a:ext cx="4016188" cy="954107"/>
          </a:xfrm>
          <a:prstGeom prst="rect">
            <a:avLst/>
          </a:prstGeom>
          <a:noFill/>
        </p:spPr>
        <p:txBody>
          <a:bodyPr wrap="square">
            <a:spAutoFit/>
          </a:bodyPr>
          <a:lstStyle/>
          <a:p>
            <a:pPr marL="0" indent="0">
              <a:buNone/>
            </a:pPr>
            <a:r>
              <a:rPr lang="en-GB" sz="1400" dirty="0"/>
              <a:t>Recap the structure of a palisade cell and add A-Level information.</a:t>
            </a:r>
          </a:p>
          <a:p>
            <a:pPr marL="0" indent="0">
              <a:buNone/>
            </a:pPr>
            <a:r>
              <a:rPr lang="en-GB" sz="1400" dirty="0"/>
              <a:t>Carry out calculations to help you determine the size of structures on microscope slides. </a:t>
            </a:r>
          </a:p>
        </p:txBody>
      </p:sp>
    </p:spTree>
    <p:extLst>
      <p:ext uri="{BB962C8B-B14F-4D97-AF65-F5344CB8AC3E}">
        <p14:creationId xmlns:p14="http://schemas.microsoft.com/office/powerpoint/2010/main" val="2830704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8BE3A-6602-4874-BB95-8D3111E112F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6FB416D-1DC8-4892-8E8F-1DEA46B3C7A9}"/>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42A1911-4A79-45EB-84A4-48FE1420D800}"/>
              </a:ext>
            </a:extLst>
          </p:cNvPr>
          <p:cNvPicPr>
            <a:picLocks noChangeAspect="1"/>
          </p:cNvPicPr>
          <p:nvPr/>
        </p:nvPicPr>
        <p:blipFill>
          <a:blip r:embed="rId2"/>
          <a:stretch>
            <a:fillRect/>
          </a:stretch>
        </p:blipFill>
        <p:spPr>
          <a:xfrm>
            <a:off x="838200" y="260443"/>
            <a:ext cx="10579932" cy="6232432"/>
          </a:xfrm>
          <a:prstGeom prst="rect">
            <a:avLst/>
          </a:prstGeom>
        </p:spPr>
      </p:pic>
      <p:sp>
        <p:nvSpPr>
          <p:cNvPr id="5" name="Rectangle 4">
            <a:extLst>
              <a:ext uri="{FF2B5EF4-FFF2-40B4-BE49-F238E27FC236}">
                <a16:creationId xmlns:a16="http://schemas.microsoft.com/office/drawing/2014/main" id="{39858806-729B-4F2E-9884-6EDA34082D8F}"/>
              </a:ext>
            </a:extLst>
          </p:cNvPr>
          <p:cNvSpPr/>
          <p:nvPr/>
        </p:nvSpPr>
        <p:spPr>
          <a:xfrm>
            <a:off x="258069" y="112991"/>
            <a:ext cx="12020919" cy="523220"/>
          </a:xfrm>
          <a:prstGeom prst="rect">
            <a:avLst/>
          </a:prstGeom>
        </p:spPr>
        <p:txBody>
          <a:bodyPr wrap="none">
            <a:spAutoFit/>
          </a:bodyPr>
          <a:lstStyle/>
          <a:p>
            <a:r>
              <a:rPr lang="en-GB" sz="2800" dirty="0"/>
              <a:t>Why can the electron microscope achieve a higher magnification and resolution? </a:t>
            </a:r>
          </a:p>
        </p:txBody>
      </p:sp>
    </p:spTree>
    <p:extLst>
      <p:ext uri="{BB962C8B-B14F-4D97-AF65-F5344CB8AC3E}">
        <p14:creationId xmlns:p14="http://schemas.microsoft.com/office/powerpoint/2010/main" val="3921697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747D-B864-4C0A-8C00-D63A1E9CB25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6456DE-1B83-436D-9A77-4430B0B9E35B}"/>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68A5AEFF-6354-47A0-94FD-B78FFB169D98}"/>
              </a:ext>
            </a:extLst>
          </p:cNvPr>
          <p:cNvPicPr>
            <a:picLocks noChangeAspect="1"/>
          </p:cNvPicPr>
          <p:nvPr/>
        </p:nvPicPr>
        <p:blipFill>
          <a:blip r:embed="rId2"/>
          <a:stretch>
            <a:fillRect/>
          </a:stretch>
        </p:blipFill>
        <p:spPr>
          <a:xfrm>
            <a:off x="3223061" y="2573091"/>
            <a:ext cx="8557855" cy="4019940"/>
          </a:xfrm>
          <a:prstGeom prst="rect">
            <a:avLst/>
          </a:prstGeom>
        </p:spPr>
      </p:pic>
      <p:pic>
        <p:nvPicPr>
          <p:cNvPr id="5" name="Picture 4">
            <a:extLst>
              <a:ext uri="{FF2B5EF4-FFF2-40B4-BE49-F238E27FC236}">
                <a16:creationId xmlns:a16="http://schemas.microsoft.com/office/drawing/2014/main" id="{192E8DDC-2891-45BC-8535-53EBEE07052F}"/>
              </a:ext>
            </a:extLst>
          </p:cNvPr>
          <p:cNvPicPr>
            <a:picLocks noChangeAspect="1"/>
          </p:cNvPicPr>
          <p:nvPr/>
        </p:nvPicPr>
        <p:blipFill>
          <a:blip r:embed="rId3"/>
          <a:stretch>
            <a:fillRect/>
          </a:stretch>
        </p:blipFill>
        <p:spPr>
          <a:xfrm>
            <a:off x="3384346" y="184928"/>
            <a:ext cx="8235283" cy="2274940"/>
          </a:xfrm>
          <a:prstGeom prst="rect">
            <a:avLst/>
          </a:prstGeom>
        </p:spPr>
      </p:pic>
      <p:sp>
        <p:nvSpPr>
          <p:cNvPr id="6" name="TextBox 5">
            <a:extLst>
              <a:ext uri="{FF2B5EF4-FFF2-40B4-BE49-F238E27FC236}">
                <a16:creationId xmlns:a16="http://schemas.microsoft.com/office/drawing/2014/main" id="{A341B2A8-1226-A847-F079-EC2FFC14826D}"/>
              </a:ext>
            </a:extLst>
          </p:cNvPr>
          <p:cNvSpPr txBox="1"/>
          <p:nvPr/>
        </p:nvSpPr>
        <p:spPr>
          <a:xfrm>
            <a:off x="103179" y="-8547"/>
            <a:ext cx="2846209" cy="1169551"/>
          </a:xfrm>
          <a:prstGeom prst="rect">
            <a:avLst/>
          </a:prstGeom>
          <a:noFill/>
        </p:spPr>
        <p:txBody>
          <a:bodyPr wrap="square">
            <a:spAutoFit/>
          </a:bodyPr>
          <a:lstStyle/>
          <a:p>
            <a:pPr marL="0" indent="0">
              <a:buNone/>
            </a:pPr>
            <a:r>
              <a:rPr lang="en-GB" sz="1400" dirty="0"/>
              <a:t>Recap the structure of a palisade cell and add A-Level information.</a:t>
            </a:r>
          </a:p>
          <a:p>
            <a:pPr marL="0" indent="0">
              <a:buNone/>
            </a:pPr>
            <a:r>
              <a:rPr lang="en-GB" sz="1400" dirty="0"/>
              <a:t>Carry out calculations to help you determine the size of structures on microscope slides. </a:t>
            </a:r>
          </a:p>
        </p:txBody>
      </p:sp>
    </p:spTree>
    <p:extLst>
      <p:ext uri="{BB962C8B-B14F-4D97-AF65-F5344CB8AC3E}">
        <p14:creationId xmlns:p14="http://schemas.microsoft.com/office/powerpoint/2010/main" val="260646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9614-D14C-469A-8BB1-CE0E8EDD42D3}"/>
              </a:ext>
            </a:extLst>
          </p:cNvPr>
          <p:cNvSpPr>
            <a:spLocks noGrp="1"/>
          </p:cNvSpPr>
          <p:nvPr>
            <p:ph type="title"/>
          </p:nvPr>
        </p:nvSpPr>
        <p:spPr/>
        <p:txBody>
          <a:bodyPr/>
          <a:lstStyle/>
          <a:p>
            <a:r>
              <a:rPr lang="en-GB" dirty="0"/>
              <a:t>Calculate:</a:t>
            </a:r>
          </a:p>
        </p:txBody>
      </p:sp>
      <p:sp>
        <p:nvSpPr>
          <p:cNvPr id="3" name="Content Placeholder 2">
            <a:extLst>
              <a:ext uri="{FF2B5EF4-FFF2-40B4-BE49-F238E27FC236}">
                <a16:creationId xmlns:a16="http://schemas.microsoft.com/office/drawing/2014/main" id="{C62763B0-757F-4255-9C48-C16A7831640B}"/>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236DC724-0C76-40DB-90B5-4DC1F8FA24E4}"/>
              </a:ext>
            </a:extLst>
          </p:cNvPr>
          <p:cNvPicPr>
            <a:picLocks noChangeAspect="1"/>
          </p:cNvPicPr>
          <p:nvPr/>
        </p:nvPicPr>
        <p:blipFill>
          <a:blip r:embed="rId2"/>
          <a:stretch>
            <a:fillRect/>
          </a:stretch>
        </p:blipFill>
        <p:spPr>
          <a:xfrm>
            <a:off x="62552" y="2388970"/>
            <a:ext cx="12129448" cy="2465335"/>
          </a:xfrm>
          <a:prstGeom prst="rect">
            <a:avLst/>
          </a:prstGeom>
        </p:spPr>
      </p:pic>
      <p:pic>
        <p:nvPicPr>
          <p:cNvPr id="5" name="Picture 4">
            <a:extLst>
              <a:ext uri="{FF2B5EF4-FFF2-40B4-BE49-F238E27FC236}">
                <a16:creationId xmlns:a16="http://schemas.microsoft.com/office/drawing/2014/main" id="{0971BC1C-D222-48F9-ACCC-124EC91584F9}"/>
              </a:ext>
            </a:extLst>
          </p:cNvPr>
          <p:cNvPicPr>
            <a:picLocks noChangeAspect="1"/>
          </p:cNvPicPr>
          <p:nvPr/>
        </p:nvPicPr>
        <p:blipFill>
          <a:blip r:embed="rId3"/>
          <a:stretch>
            <a:fillRect/>
          </a:stretch>
        </p:blipFill>
        <p:spPr>
          <a:xfrm>
            <a:off x="4647230" y="-179482"/>
            <a:ext cx="4224021" cy="2568452"/>
          </a:xfrm>
          <a:prstGeom prst="rect">
            <a:avLst/>
          </a:prstGeom>
        </p:spPr>
      </p:pic>
      <p:pic>
        <p:nvPicPr>
          <p:cNvPr id="6" name="Picture 5">
            <a:extLst>
              <a:ext uri="{FF2B5EF4-FFF2-40B4-BE49-F238E27FC236}">
                <a16:creationId xmlns:a16="http://schemas.microsoft.com/office/drawing/2014/main" id="{3349A06C-FB1E-4180-8014-1BB5A1F78526}"/>
              </a:ext>
            </a:extLst>
          </p:cNvPr>
          <p:cNvPicPr>
            <a:picLocks noChangeAspect="1"/>
          </p:cNvPicPr>
          <p:nvPr/>
        </p:nvPicPr>
        <p:blipFill>
          <a:blip r:embed="rId4"/>
          <a:stretch>
            <a:fillRect/>
          </a:stretch>
        </p:blipFill>
        <p:spPr>
          <a:xfrm>
            <a:off x="0" y="4989242"/>
            <a:ext cx="12445009" cy="1322658"/>
          </a:xfrm>
          <a:prstGeom prst="rect">
            <a:avLst/>
          </a:prstGeom>
        </p:spPr>
      </p:pic>
    </p:spTree>
    <p:extLst>
      <p:ext uri="{BB962C8B-B14F-4D97-AF65-F5344CB8AC3E}">
        <p14:creationId xmlns:p14="http://schemas.microsoft.com/office/powerpoint/2010/main" val="318300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07317-E5F5-4694-8124-A75CFF617B88}"/>
              </a:ext>
            </a:extLst>
          </p:cNvPr>
          <p:cNvSpPr>
            <a:spLocks noGrp="1"/>
          </p:cNvSpPr>
          <p:nvPr>
            <p:ph type="title"/>
          </p:nvPr>
        </p:nvSpPr>
        <p:spPr>
          <a:xfrm>
            <a:off x="775447" y="983690"/>
            <a:ext cx="10515600" cy="1325563"/>
          </a:xfrm>
        </p:spPr>
        <p:txBody>
          <a:bodyPr/>
          <a:lstStyle/>
          <a:p>
            <a:r>
              <a:rPr lang="en-GB" dirty="0"/>
              <a:t>Magnification calculations.</a:t>
            </a:r>
          </a:p>
        </p:txBody>
      </p:sp>
      <p:sp>
        <p:nvSpPr>
          <p:cNvPr id="3" name="Content Placeholder 2">
            <a:extLst>
              <a:ext uri="{FF2B5EF4-FFF2-40B4-BE49-F238E27FC236}">
                <a16:creationId xmlns:a16="http://schemas.microsoft.com/office/drawing/2014/main" id="{E945B4AE-27D6-4CF7-A901-B93932965002}"/>
              </a:ext>
            </a:extLst>
          </p:cNvPr>
          <p:cNvSpPr>
            <a:spLocks noGrp="1"/>
          </p:cNvSpPr>
          <p:nvPr>
            <p:ph idx="1"/>
          </p:nvPr>
        </p:nvSpPr>
        <p:spPr>
          <a:xfrm>
            <a:off x="205154" y="2711889"/>
            <a:ext cx="10515600" cy="4351338"/>
          </a:xfrm>
        </p:spPr>
        <p:txBody>
          <a:bodyPr/>
          <a:lstStyle/>
          <a:p>
            <a:pPr marL="342900" marR="1188720" lvl="0" indent="-342900">
              <a:spcBef>
                <a:spcPts val="600"/>
              </a:spcBef>
              <a:spcAft>
                <a:spcPts val="300"/>
              </a:spcAft>
              <a:buFont typeface="+mj-lt"/>
              <a:buAutoNum type="arabicPeriod"/>
              <a:tabLst>
                <a:tab pos="228600" algn="l"/>
                <a:tab pos="457200" algn="l"/>
                <a:tab pos="685800" algn="l"/>
                <a:tab pos="914400" algn="l"/>
                <a:tab pos="6446520" algn="r"/>
                <a:tab pos="457200" algn="l"/>
                <a:tab pos="685800" algn="l"/>
                <a:tab pos="914400" algn="l"/>
                <a:tab pos="6446520" algn="r"/>
              </a:tabLst>
            </a:pPr>
            <a:r>
              <a:rPr lang="en-GB" sz="2400">
                <a:effectLst/>
                <a:latin typeface="Arial" panose="020B0604020202020204" pitchFamily="34" charset="0"/>
                <a:ea typeface="Times New Roman" panose="02020603050405020304" pitchFamily="18" charset="0"/>
              </a:rPr>
              <a:t>A student views the image of a cell magnified 40 000 times. The image is 50 mm long. Calculate the actual length of the sample in micrometres. </a:t>
            </a:r>
          </a:p>
          <a:p>
            <a:pPr marL="342900" marR="1188720" lvl="0" indent="-342900">
              <a:spcBef>
                <a:spcPts val="600"/>
              </a:spcBef>
              <a:spcAft>
                <a:spcPts val="300"/>
              </a:spcAft>
              <a:buFont typeface="+mj-lt"/>
              <a:buAutoNum type="arabicPeriod"/>
              <a:tabLst>
                <a:tab pos="228600" algn="l"/>
                <a:tab pos="457200" algn="l"/>
                <a:tab pos="685800" algn="l"/>
                <a:tab pos="914400" algn="l"/>
                <a:tab pos="6446520" algn="r"/>
                <a:tab pos="457200" algn="l"/>
                <a:tab pos="685800" algn="l"/>
                <a:tab pos="914400" algn="l"/>
                <a:tab pos="6446520" algn="r"/>
              </a:tabLst>
            </a:pPr>
            <a:r>
              <a:rPr lang="en-GB" sz="2400">
                <a:effectLst/>
                <a:latin typeface="Arial" panose="020B0604020202020204" pitchFamily="34" charset="0"/>
                <a:ea typeface="Times New Roman" panose="02020603050405020304" pitchFamily="18" charset="0"/>
              </a:rPr>
              <a:t>A sperm cell has a tail 40 µm long and a student draws it 40 mm long. Calculate the magnification.</a:t>
            </a:r>
          </a:p>
          <a:p>
            <a:pPr marL="342900" marR="1188720" lvl="0" indent="-342900">
              <a:spcBef>
                <a:spcPts val="600"/>
              </a:spcBef>
              <a:spcAft>
                <a:spcPts val="300"/>
              </a:spcAft>
              <a:buFont typeface="+mj-lt"/>
              <a:buAutoNum type="arabicPeriod"/>
              <a:tabLst>
                <a:tab pos="228600" algn="l"/>
                <a:tab pos="457200" algn="l"/>
                <a:tab pos="685800" algn="l"/>
                <a:tab pos="914400" algn="l"/>
                <a:tab pos="6446520" algn="r"/>
                <a:tab pos="457200" algn="l"/>
                <a:tab pos="685800" algn="l"/>
                <a:tab pos="914400" algn="l"/>
                <a:tab pos="6446520" algn="r"/>
              </a:tabLst>
            </a:pPr>
            <a:r>
              <a:rPr lang="en-GB" sz="2400">
                <a:effectLst/>
                <a:latin typeface="Arial" panose="020B0604020202020204" pitchFamily="34" charset="0"/>
                <a:ea typeface="Times New Roman" panose="02020603050405020304" pitchFamily="18" charset="0"/>
              </a:rPr>
              <a:t>A red blood cell is 7.5 µm in diameter. It is magnified 2000 times. Calculate the diameter of the image seen through the microscope in millimetres.</a:t>
            </a:r>
          </a:p>
          <a:p>
            <a:endParaRPr lang="en-GB" dirty="0"/>
          </a:p>
        </p:txBody>
      </p:sp>
      <p:pic>
        <p:nvPicPr>
          <p:cNvPr id="4" name="Picture 3">
            <a:extLst>
              <a:ext uri="{FF2B5EF4-FFF2-40B4-BE49-F238E27FC236}">
                <a16:creationId xmlns:a16="http://schemas.microsoft.com/office/drawing/2014/main" id="{ECCC775A-D12A-41D3-B131-680D326E7330}"/>
              </a:ext>
            </a:extLst>
          </p:cNvPr>
          <p:cNvPicPr>
            <a:picLocks noChangeAspect="1"/>
          </p:cNvPicPr>
          <p:nvPr/>
        </p:nvPicPr>
        <p:blipFill>
          <a:blip r:embed="rId2"/>
          <a:stretch>
            <a:fillRect/>
          </a:stretch>
        </p:blipFill>
        <p:spPr>
          <a:xfrm>
            <a:off x="7854256" y="0"/>
            <a:ext cx="4224021" cy="2568452"/>
          </a:xfrm>
          <a:prstGeom prst="rect">
            <a:avLst/>
          </a:prstGeom>
        </p:spPr>
      </p:pic>
      <p:sp>
        <p:nvSpPr>
          <p:cNvPr id="5" name="TextBox 4">
            <a:extLst>
              <a:ext uri="{FF2B5EF4-FFF2-40B4-BE49-F238E27FC236}">
                <a16:creationId xmlns:a16="http://schemas.microsoft.com/office/drawing/2014/main" id="{B12C69F5-5741-3451-7E4E-BC849B7C907D}"/>
              </a:ext>
            </a:extLst>
          </p:cNvPr>
          <p:cNvSpPr txBox="1"/>
          <p:nvPr/>
        </p:nvSpPr>
        <p:spPr>
          <a:xfrm>
            <a:off x="103179" y="-8547"/>
            <a:ext cx="2846209" cy="1169551"/>
          </a:xfrm>
          <a:prstGeom prst="rect">
            <a:avLst/>
          </a:prstGeom>
          <a:noFill/>
        </p:spPr>
        <p:txBody>
          <a:bodyPr wrap="square">
            <a:spAutoFit/>
          </a:bodyPr>
          <a:lstStyle/>
          <a:p>
            <a:pPr marL="0" indent="0">
              <a:buNone/>
            </a:pPr>
            <a:r>
              <a:rPr lang="en-GB" sz="1400" dirty="0"/>
              <a:t>Recap the structure of a palisade cell and add A-Level information.</a:t>
            </a:r>
          </a:p>
          <a:p>
            <a:pPr marL="0" indent="0">
              <a:buNone/>
            </a:pPr>
            <a:r>
              <a:rPr lang="en-GB" sz="1400" dirty="0"/>
              <a:t>Carry out calculations to help you determine the size of structures on microscope slides. </a:t>
            </a:r>
          </a:p>
        </p:txBody>
      </p:sp>
    </p:spTree>
    <p:extLst>
      <p:ext uri="{BB962C8B-B14F-4D97-AF65-F5344CB8AC3E}">
        <p14:creationId xmlns:p14="http://schemas.microsoft.com/office/powerpoint/2010/main" val="239675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38133-E591-500A-7BE4-C79211036386}"/>
              </a:ext>
            </a:extLst>
          </p:cNvPr>
          <p:cNvSpPr>
            <a:spLocks noGrp="1"/>
          </p:cNvSpPr>
          <p:nvPr>
            <p:ph type="title"/>
          </p:nvPr>
        </p:nvSpPr>
        <p:spPr>
          <a:xfrm>
            <a:off x="192740" y="-307228"/>
            <a:ext cx="10515600" cy="1325563"/>
          </a:xfrm>
        </p:spPr>
        <p:txBody>
          <a:bodyPr/>
          <a:lstStyle/>
          <a:p>
            <a:r>
              <a:rPr lang="en-GB" dirty="0"/>
              <a:t>Transition task checklist.</a:t>
            </a:r>
          </a:p>
        </p:txBody>
      </p:sp>
      <p:sp>
        <p:nvSpPr>
          <p:cNvPr id="3" name="Content Placeholder 2">
            <a:extLst>
              <a:ext uri="{FF2B5EF4-FFF2-40B4-BE49-F238E27FC236}">
                <a16:creationId xmlns:a16="http://schemas.microsoft.com/office/drawing/2014/main" id="{9787E8FE-50BD-872C-B6FE-109D39FE297E}"/>
              </a:ext>
            </a:extLst>
          </p:cNvPr>
          <p:cNvSpPr>
            <a:spLocks noGrp="1"/>
          </p:cNvSpPr>
          <p:nvPr>
            <p:ph idx="1"/>
          </p:nvPr>
        </p:nvSpPr>
        <p:spPr>
          <a:xfrm>
            <a:off x="488576" y="803649"/>
            <a:ext cx="10515600" cy="4351338"/>
          </a:xfrm>
        </p:spPr>
        <p:txBody>
          <a:bodyPr/>
          <a:lstStyle/>
          <a:p>
            <a:pPr marL="0" indent="0">
              <a:buNone/>
            </a:pPr>
            <a:r>
              <a:rPr lang="en-GB" dirty="0"/>
              <a:t>Throughout the next few slides are a series of tasks for you to complete for your transition work ready to submit in your first lesson in September:</a:t>
            </a:r>
          </a:p>
          <a:p>
            <a:pPr marL="0" indent="0">
              <a:buNone/>
            </a:pPr>
            <a:endParaRPr lang="en-GB" dirty="0"/>
          </a:p>
        </p:txBody>
      </p:sp>
      <p:graphicFrame>
        <p:nvGraphicFramePr>
          <p:cNvPr id="4" name="Table 4">
            <a:extLst>
              <a:ext uri="{FF2B5EF4-FFF2-40B4-BE49-F238E27FC236}">
                <a16:creationId xmlns:a16="http://schemas.microsoft.com/office/drawing/2014/main" id="{5351A30F-C493-CE57-6AB5-231908D33545}"/>
              </a:ext>
            </a:extLst>
          </p:cNvPr>
          <p:cNvGraphicFramePr>
            <a:graphicFrameLocks noGrp="1"/>
          </p:cNvGraphicFramePr>
          <p:nvPr>
            <p:extLst>
              <p:ext uri="{D42A27DB-BD31-4B8C-83A1-F6EECF244321}">
                <p14:modId xmlns:p14="http://schemas.microsoft.com/office/powerpoint/2010/main" val="2527243566"/>
              </p:ext>
            </p:extLst>
          </p:nvPr>
        </p:nvGraphicFramePr>
        <p:xfrm>
          <a:off x="1682376" y="2145984"/>
          <a:ext cx="8127999" cy="41198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756182292"/>
                    </a:ext>
                  </a:extLst>
                </a:gridCol>
                <a:gridCol w="4079938">
                  <a:extLst>
                    <a:ext uri="{9D8B030D-6E8A-4147-A177-3AD203B41FA5}">
                      <a16:colId xmlns:a16="http://schemas.microsoft.com/office/drawing/2014/main" val="306105845"/>
                    </a:ext>
                  </a:extLst>
                </a:gridCol>
                <a:gridCol w="1338728">
                  <a:extLst>
                    <a:ext uri="{9D8B030D-6E8A-4147-A177-3AD203B41FA5}">
                      <a16:colId xmlns:a16="http://schemas.microsoft.com/office/drawing/2014/main" val="3831098221"/>
                    </a:ext>
                  </a:extLst>
                </a:gridCol>
              </a:tblGrid>
              <a:tr h="270235">
                <a:tc>
                  <a:txBody>
                    <a:bodyPr/>
                    <a:lstStyle/>
                    <a:p>
                      <a:r>
                        <a:rPr lang="en-GB" dirty="0"/>
                        <a:t>Task </a:t>
                      </a:r>
                    </a:p>
                  </a:txBody>
                  <a:tcPr/>
                </a:tc>
                <a:tc>
                  <a:txBody>
                    <a:bodyPr/>
                    <a:lstStyle/>
                    <a:p>
                      <a:r>
                        <a:rPr lang="en-GB" dirty="0"/>
                        <a:t>Task content/point</a:t>
                      </a:r>
                    </a:p>
                  </a:txBody>
                  <a:tcPr/>
                </a:tc>
                <a:tc>
                  <a:txBody>
                    <a:bodyPr/>
                    <a:lstStyle/>
                    <a:p>
                      <a:r>
                        <a:rPr lang="en-GB" dirty="0"/>
                        <a:t>Completed</a:t>
                      </a:r>
                    </a:p>
                    <a:p>
                      <a:r>
                        <a:rPr lang="en-GB" dirty="0"/>
                        <a:t>Y/N</a:t>
                      </a:r>
                    </a:p>
                  </a:txBody>
                  <a:tcPr/>
                </a:tc>
                <a:extLst>
                  <a:ext uri="{0D108BD9-81ED-4DB2-BD59-A6C34878D82A}">
                    <a16:rowId xmlns:a16="http://schemas.microsoft.com/office/drawing/2014/main" val="1454943616"/>
                  </a:ext>
                </a:extLst>
              </a:tr>
              <a:tr h="370840">
                <a:tc>
                  <a:txBody>
                    <a:bodyPr/>
                    <a:lstStyle/>
                    <a:p>
                      <a:r>
                        <a:rPr lang="en-GB" dirty="0"/>
                        <a:t>1: Study skills</a:t>
                      </a:r>
                    </a:p>
                  </a:txBody>
                  <a:tcPr/>
                </a:tc>
                <a:tc>
                  <a:txBody>
                    <a:bodyPr/>
                    <a:lstStyle/>
                    <a:p>
                      <a:r>
                        <a:rPr lang="en-GB" dirty="0"/>
                        <a:t>Watch video for study tips</a:t>
                      </a:r>
                    </a:p>
                  </a:txBody>
                  <a:tcPr/>
                </a:tc>
                <a:tc>
                  <a:txBody>
                    <a:bodyPr/>
                    <a:lstStyle/>
                    <a:p>
                      <a:endParaRPr lang="en-GB"/>
                    </a:p>
                  </a:txBody>
                  <a:tcPr/>
                </a:tc>
                <a:extLst>
                  <a:ext uri="{0D108BD9-81ED-4DB2-BD59-A6C34878D82A}">
                    <a16:rowId xmlns:a16="http://schemas.microsoft.com/office/drawing/2014/main" val="3197213335"/>
                  </a:ext>
                </a:extLst>
              </a:tr>
              <a:tr h="370840">
                <a:tc>
                  <a:txBody>
                    <a:bodyPr/>
                    <a:lstStyle/>
                    <a:p>
                      <a:r>
                        <a:rPr lang="en-GB" dirty="0"/>
                        <a:t>2: Seneca Assignment</a:t>
                      </a:r>
                    </a:p>
                  </a:txBody>
                  <a:tcPr/>
                </a:tc>
                <a:tc>
                  <a:txBody>
                    <a:bodyPr/>
                    <a:lstStyle/>
                    <a:p>
                      <a:r>
                        <a:rPr lang="en-GB" dirty="0"/>
                        <a:t>Familiarise yourself with Seneca platform and gain a taster of A-level theory</a:t>
                      </a:r>
                    </a:p>
                  </a:txBody>
                  <a:tcPr/>
                </a:tc>
                <a:tc>
                  <a:txBody>
                    <a:bodyPr/>
                    <a:lstStyle/>
                    <a:p>
                      <a:endParaRPr lang="en-GB"/>
                    </a:p>
                  </a:txBody>
                  <a:tcPr/>
                </a:tc>
                <a:extLst>
                  <a:ext uri="{0D108BD9-81ED-4DB2-BD59-A6C34878D82A}">
                    <a16:rowId xmlns:a16="http://schemas.microsoft.com/office/drawing/2014/main" val="3324459981"/>
                  </a:ext>
                </a:extLst>
              </a:tr>
              <a:tr h="370840">
                <a:tc>
                  <a:txBody>
                    <a:bodyPr/>
                    <a:lstStyle/>
                    <a:p>
                      <a:r>
                        <a:rPr lang="en-GB" dirty="0"/>
                        <a:t>3: Biology websites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Familiarise yourself with useful Biology websites.</a:t>
                      </a:r>
                    </a:p>
                  </a:txBody>
                  <a:tcPr/>
                </a:tc>
                <a:tc>
                  <a:txBody>
                    <a:bodyPr/>
                    <a:lstStyle/>
                    <a:p>
                      <a:endParaRPr lang="en-GB"/>
                    </a:p>
                  </a:txBody>
                  <a:tcPr/>
                </a:tc>
                <a:extLst>
                  <a:ext uri="{0D108BD9-81ED-4DB2-BD59-A6C34878D82A}">
                    <a16:rowId xmlns:a16="http://schemas.microsoft.com/office/drawing/2014/main" val="3164037947"/>
                  </a:ext>
                </a:extLst>
              </a:tr>
              <a:tr h="370840">
                <a:tc>
                  <a:txBody>
                    <a:bodyPr/>
                    <a:lstStyle/>
                    <a:p>
                      <a:r>
                        <a:rPr lang="en-GB" dirty="0"/>
                        <a:t>4: Cell structure theory</a:t>
                      </a:r>
                    </a:p>
                  </a:txBody>
                  <a:tcPr/>
                </a:tc>
                <a:tc>
                  <a:txBody>
                    <a:bodyPr/>
                    <a:lstStyle/>
                    <a:p>
                      <a:r>
                        <a:rPr lang="en-GB" dirty="0"/>
                        <a:t>Watch the documentary on cells, what surprised you? Label the ultrastructure of the eukaryotic cell, research the function and importance of each organelle.</a:t>
                      </a:r>
                    </a:p>
                  </a:txBody>
                  <a:tcPr/>
                </a:tc>
                <a:tc>
                  <a:txBody>
                    <a:bodyPr/>
                    <a:lstStyle/>
                    <a:p>
                      <a:endParaRPr lang="en-GB"/>
                    </a:p>
                  </a:txBody>
                  <a:tcPr/>
                </a:tc>
                <a:extLst>
                  <a:ext uri="{0D108BD9-81ED-4DB2-BD59-A6C34878D82A}">
                    <a16:rowId xmlns:a16="http://schemas.microsoft.com/office/drawing/2014/main" val="1087272841"/>
                  </a:ext>
                </a:extLst>
              </a:tr>
              <a:tr h="370840">
                <a:tc>
                  <a:txBody>
                    <a:bodyPr/>
                    <a:lstStyle/>
                    <a:p>
                      <a:r>
                        <a:rPr lang="en-GB" dirty="0"/>
                        <a:t>5: Create a revision page</a:t>
                      </a:r>
                    </a:p>
                  </a:txBody>
                  <a:tcPr/>
                </a:tc>
                <a:tc>
                  <a:txBody>
                    <a:bodyPr/>
                    <a:lstStyle/>
                    <a:p>
                      <a:r>
                        <a:rPr lang="en-GB" dirty="0"/>
                        <a:t>A-level taster of Cell division or Prokaryotic vs Eukaryotic cells.</a:t>
                      </a:r>
                    </a:p>
                  </a:txBody>
                  <a:tcPr/>
                </a:tc>
                <a:tc>
                  <a:txBody>
                    <a:bodyPr/>
                    <a:lstStyle/>
                    <a:p>
                      <a:endParaRPr lang="en-GB" dirty="0"/>
                    </a:p>
                  </a:txBody>
                  <a:tcPr/>
                </a:tc>
                <a:extLst>
                  <a:ext uri="{0D108BD9-81ED-4DB2-BD59-A6C34878D82A}">
                    <a16:rowId xmlns:a16="http://schemas.microsoft.com/office/drawing/2014/main" val="2057795202"/>
                  </a:ext>
                </a:extLst>
              </a:tr>
            </a:tbl>
          </a:graphicData>
        </a:graphic>
      </p:graphicFrame>
    </p:spTree>
    <p:extLst>
      <p:ext uri="{BB962C8B-B14F-4D97-AF65-F5344CB8AC3E}">
        <p14:creationId xmlns:p14="http://schemas.microsoft.com/office/powerpoint/2010/main" val="1817484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79512-0C99-D53A-8093-2794B5BC361F}"/>
              </a:ext>
            </a:extLst>
          </p:cNvPr>
          <p:cNvSpPr>
            <a:spLocks noGrp="1"/>
          </p:cNvSpPr>
          <p:nvPr>
            <p:ph type="title"/>
          </p:nvPr>
        </p:nvSpPr>
        <p:spPr>
          <a:xfrm>
            <a:off x="570914" y="0"/>
            <a:ext cx="10515600" cy="1325563"/>
          </a:xfrm>
        </p:spPr>
        <p:txBody>
          <a:bodyPr/>
          <a:lstStyle/>
          <a:p>
            <a:r>
              <a:rPr lang="en-GB" dirty="0"/>
              <a:t>Transition task 1</a:t>
            </a:r>
          </a:p>
        </p:txBody>
      </p:sp>
      <p:sp>
        <p:nvSpPr>
          <p:cNvPr id="3" name="Content Placeholder 2">
            <a:extLst>
              <a:ext uri="{FF2B5EF4-FFF2-40B4-BE49-F238E27FC236}">
                <a16:creationId xmlns:a16="http://schemas.microsoft.com/office/drawing/2014/main" id="{A20C7409-A8AC-B091-8BB9-AD870C71F61E}"/>
              </a:ext>
            </a:extLst>
          </p:cNvPr>
          <p:cNvSpPr>
            <a:spLocks noGrp="1"/>
          </p:cNvSpPr>
          <p:nvPr>
            <p:ph idx="1"/>
          </p:nvPr>
        </p:nvSpPr>
        <p:spPr>
          <a:xfrm>
            <a:off x="570914" y="1253331"/>
            <a:ext cx="10515600" cy="4351338"/>
          </a:xfrm>
        </p:spPr>
        <p:txBody>
          <a:bodyPr>
            <a:normAutofit fontScale="92500" lnSpcReduction="20000"/>
          </a:bodyPr>
          <a:lstStyle/>
          <a:p>
            <a:pPr marL="0" indent="0">
              <a:buNone/>
            </a:pPr>
            <a:r>
              <a:rPr lang="en-GB" sz="2800" dirty="0">
                <a:solidFill>
                  <a:srgbClr val="000000"/>
                </a:solidFill>
                <a:effectLst/>
                <a:latin typeface="Calibri" panose="020F0502020204030204" pitchFamily="34" charset="0"/>
                <a:ea typeface="Calibri" panose="020F0502020204030204" pitchFamily="34" charset="0"/>
                <a:cs typeface="Century Gothic" panose="020B0502020202020204" pitchFamily="34" charset="0"/>
              </a:rPr>
              <a:t>Watch this for some advice; Make sure you do this as you move throughout the course. </a:t>
            </a:r>
            <a:r>
              <a:rPr lang="en-GB" sz="2800" u="sng" dirty="0">
                <a:solidFill>
                  <a:srgbClr val="000000"/>
                </a:solidFill>
                <a:effectLst/>
                <a:latin typeface="Calibri" panose="020F0502020204030204" pitchFamily="34" charset="0"/>
                <a:ea typeface="Calibri" panose="020F0502020204030204" pitchFamily="34" charset="0"/>
                <a:cs typeface="Century Gothic" panose="020B0502020202020204" pitchFamily="34" charset="0"/>
                <a:hlinkClick r:id="rId2"/>
              </a:rPr>
              <a:t>https://www.youtube.com/watch?v=3kYCDdxGws4</a:t>
            </a:r>
            <a:r>
              <a:rPr lang="en-GB" sz="2800" dirty="0">
                <a:solidFill>
                  <a:srgbClr val="000000"/>
                </a:solidFill>
                <a:effectLst/>
                <a:latin typeface="Calibri" panose="020F0502020204030204" pitchFamily="34" charset="0"/>
                <a:ea typeface="Calibri" panose="020F0502020204030204" pitchFamily="34" charset="0"/>
                <a:cs typeface="Century Gothic" panose="020B0502020202020204" pitchFamily="34" charset="0"/>
              </a:rPr>
              <a:t> </a:t>
            </a:r>
          </a:p>
          <a:p>
            <a:pPr marL="0" indent="0">
              <a:buNone/>
            </a:pPr>
            <a:endParaRPr lang="en-GB" dirty="0">
              <a:solidFill>
                <a:srgbClr val="000000"/>
              </a:solidFill>
              <a:latin typeface="Calibri" panose="020F0502020204030204" pitchFamily="34" charset="0"/>
              <a:ea typeface="Calibri" panose="020F0502020204030204" pitchFamily="34" charset="0"/>
              <a:cs typeface="Century Gothic" panose="020B0502020202020204" pitchFamily="34" charset="0"/>
            </a:endParaRPr>
          </a:p>
          <a:p>
            <a:pPr marL="0" indent="0">
              <a:buNone/>
            </a:pPr>
            <a:r>
              <a:rPr lang="en-GB" sz="2800" dirty="0">
                <a:solidFill>
                  <a:srgbClr val="000000"/>
                </a:solidFill>
                <a:effectLst/>
                <a:latin typeface="Calibri" panose="020F0502020204030204" pitchFamily="34" charset="0"/>
                <a:ea typeface="Calibri" panose="020F0502020204030204" pitchFamily="34" charset="0"/>
                <a:cs typeface="Century Gothic" panose="020B0502020202020204" pitchFamily="34" charset="0"/>
              </a:rPr>
              <a:t>We will ask and expect you to complete ‘pre-reading and skeleton notes’ before each lesson. </a:t>
            </a:r>
            <a:endParaRPr lang="en-GB" dirty="0">
              <a:solidFill>
                <a:srgbClr val="000000"/>
              </a:solidFill>
              <a:latin typeface="Calibri" panose="020F0502020204030204" pitchFamily="34" charset="0"/>
              <a:ea typeface="Calibri" panose="020F0502020204030204" pitchFamily="34" charset="0"/>
              <a:cs typeface="Century Gothic" panose="020B0502020202020204" pitchFamily="34" charset="0"/>
            </a:endParaRPr>
          </a:p>
          <a:p>
            <a:pPr marL="0" indent="0">
              <a:buNone/>
            </a:pPr>
            <a:r>
              <a:rPr lang="en-GB" sz="2800" dirty="0">
                <a:solidFill>
                  <a:srgbClr val="000000"/>
                </a:solidFill>
                <a:effectLst/>
                <a:latin typeface="Calibri" panose="020F0502020204030204" pitchFamily="34" charset="0"/>
                <a:ea typeface="Calibri" panose="020F0502020204030204" pitchFamily="34" charset="0"/>
                <a:cs typeface="Century Gothic" panose="020B0502020202020204" pitchFamily="34" charset="0"/>
              </a:rPr>
              <a:t>This means you will be given the specific topic to read up on from your text book/Seneca before th</a:t>
            </a:r>
            <a:r>
              <a:rPr lang="en-GB" dirty="0">
                <a:solidFill>
                  <a:srgbClr val="000000"/>
                </a:solidFill>
                <a:latin typeface="Calibri" panose="020F0502020204030204" pitchFamily="34" charset="0"/>
                <a:ea typeface="Calibri" panose="020F0502020204030204" pitchFamily="34" charset="0"/>
                <a:cs typeface="Century Gothic" panose="020B0502020202020204" pitchFamily="34" charset="0"/>
              </a:rPr>
              <a:t>e lesson and make concise notes in your preferred format. </a:t>
            </a:r>
            <a:r>
              <a:rPr lang="en-GB" sz="2800" dirty="0">
                <a:solidFill>
                  <a:srgbClr val="000000"/>
                </a:solidFill>
                <a:effectLst/>
                <a:latin typeface="Calibri" panose="020F0502020204030204" pitchFamily="34" charset="0"/>
                <a:ea typeface="Calibri" panose="020F0502020204030204" pitchFamily="34" charset="0"/>
                <a:cs typeface="Century Gothic" panose="020B0502020202020204" pitchFamily="34" charset="0"/>
              </a:rPr>
              <a:t>You will also be asked to complete the corresponding Seneca quiz. Each lesson then begins with a pre-reading quiz to enable the teacher to respon</a:t>
            </a:r>
            <a:r>
              <a:rPr lang="en-GB" dirty="0">
                <a:solidFill>
                  <a:srgbClr val="000000"/>
                </a:solidFill>
                <a:latin typeface="Calibri" panose="020F0502020204030204" pitchFamily="34" charset="0"/>
                <a:ea typeface="Calibri" panose="020F0502020204030204" pitchFamily="34" charset="0"/>
                <a:cs typeface="Century Gothic" panose="020B0502020202020204" pitchFamily="34" charset="0"/>
              </a:rPr>
              <a:t>d to key gaps and go deeper into the learning quicker.</a:t>
            </a:r>
          </a:p>
          <a:p>
            <a:pPr marL="0" indent="0">
              <a:buNone/>
            </a:pPr>
            <a:endParaRPr lang="en-GB" sz="2800" dirty="0">
              <a:solidFill>
                <a:srgbClr val="000000"/>
              </a:solidFill>
              <a:effectLst/>
              <a:latin typeface="Calibri" panose="020F0502020204030204" pitchFamily="34" charset="0"/>
              <a:ea typeface="Calibri" panose="020F0502020204030204" pitchFamily="34" charset="0"/>
              <a:cs typeface="Century Gothic" panose="020B0502020202020204" pitchFamily="34" charset="0"/>
            </a:endParaRPr>
          </a:p>
          <a:p>
            <a:pPr marL="0" indent="0">
              <a:buNone/>
            </a:pPr>
            <a:r>
              <a:rPr lang="en-GB" dirty="0">
                <a:solidFill>
                  <a:srgbClr val="000000"/>
                </a:solidFill>
                <a:latin typeface="Calibri" panose="020F0502020204030204" pitchFamily="34" charset="0"/>
                <a:ea typeface="Calibri" panose="020F0502020204030204" pitchFamily="34" charset="0"/>
                <a:cs typeface="Century Gothic" panose="020B0502020202020204" pitchFamily="34" charset="0"/>
              </a:rPr>
              <a:t>Task 2 gives you a taster of the Seneca platform.</a:t>
            </a:r>
            <a:endParaRPr lang="en-GB" sz="28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p>
            <a:endParaRPr lang="en-GB" dirty="0"/>
          </a:p>
        </p:txBody>
      </p:sp>
    </p:spTree>
    <p:extLst>
      <p:ext uri="{BB962C8B-B14F-4D97-AF65-F5344CB8AC3E}">
        <p14:creationId xmlns:p14="http://schemas.microsoft.com/office/powerpoint/2010/main" val="2315503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FDCF-471A-74C5-2324-D9709A8C79FA}"/>
              </a:ext>
            </a:extLst>
          </p:cNvPr>
          <p:cNvSpPr>
            <a:spLocks noGrp="1"/>
          </p:cNvSpPr>
          <p:nvPr>
            <p:ph type="title"/>
          </p:nvPr>
        </p:nvSpPr>
        <p:spPr/>
        <p:txBody>
          <a:bodyPr/>
          <a:lstStyle/>
          <a:p>
            <a:r>
              <a:rPr lang="en-GB" dirty="0"/>
              <a:t>Transition task 2:</a:t>
            </a:r>
          </a:p>
        </p:txBody>
      </p:sp>
      <p:sp>
        <p:nvSpPr>
          <p:cNvPr id="3" name="Content Placeholder 2">
            <a:extLst>
              <a:ext uri="{FF2B5EF4-FFF2-40B4-BE49-F238E27FC236}">
                <a16:creationId xmlns:a16="http://schemas.microsoft.com/office/drawing/2014/main" id="{EDCDF594-01AD-EAF6-4DE7-8E6E7EA3130D}"/>
              </a:ext>
            </a:extLst>
          </p:cNvPr>
          <p:cNvSpPr>
            <a:spLocks noGrp="1"/>
          </p:cNvSpPr>
          <p:nvPr>
            <p:ph idx="1"/>
          </p:nvPr>
        </p:nvSpPr>
        <p:spPr/>
        <p:txBody>
          <a:bodyPr>
            <a:normAutofit/>
          </a:bodyPr>
          <a:lstStyle/>
          <a:p>
            <a:pPr marL="0" indent="0">
              <a:buNone/>
            </a:pPr>
            <a:r>
              <a:rPr lang="en-GB" dirty="0">
                <a:hlinkClick r:id="rId2">
                  <a:extLst>
                    <a:ext uri="{A12FA001-AC4F-418D-AE19-62706E023703}">
                      <ahyp:hlinkClr xmlns:ahyp="http://schemas.microsoft.com/office/drawing/2018/hyperlinkcolor" xmlns="" val="tx"/>
                    </a:ext>
                  </a:extLst>
                </a:hlinkClick>
              </a:rPr>
              <a:t>Log onto Seneca and complete the GCSE refresher and A-level taster sections using the following pathway:</a:t>
            </a:r>
          </a:p>
          <a:p>
            <a:pPr marL="0" indent="0">
              <a:buNone/>
            </a:pPr>
            <a:r>
              <a:rPr lang="en-GB" dirty="0">
                <a:solidFill>
                  <a:srgbClr val="0563C1"/>
                </a:solidFill>
                <a:hlinkClick r:id="rId2">
                  <a:extLst>
                    <a:ext uri="{A12FA001-AC4F-418D-AE19-62706E023703}">
                      <ahyp:hlinkClr xmlns:ahyp="http://schemas.microsoft.com/office/drawing/2018/hyperlinkcolor" xmlns="" val="tx"/>
                    </a:ext>
                  </a:extLst>
                </a:hlinkClick>
              </a:rPr>
              <a:t>Seneca - Learn 2x Faster (senecalearning.com)</a:t>
            </a:r>
            <a:endParaRPr lang="en-GB" dirty="0"/>
          </a:p>
          <a:p>
            <a:r>
              <a:rPr lang="en-GB" dirty="0"/>
              <a:t>You need to use the filters to access ;</a:t>
            </a:r>
          </a:p>
          <a:p>
            <a:pPr>
              <a:buFontTx/>
              <a:buChar char="-"/>
            </a:pPr>
            <a:r>
              <a:rPr lang="en-GB" dirty="0"/>
              <a:t>Age group, A level</a:t>
            </a:r>
          </a:p>
          <a:p>
            <a:pPr>
              <a:buFontTx/>
              <a:buChar char="-"/>
            </a:pPr>
            <a:r>
              <a:rPr lang="en-GB" dirty="0"/>
              <a:t>Subject, Biology</a:t>
            </a:r>
          </a:p>
          <a:p>
            <a:pPr>
              <a:buFontTx/>
              <a:buChar char="-"/>
            </a:pPr>
            <a:r>
              <a:rPr lang="en-GB" dirty="0"/>
              <a:t>Exam board, AQA</a:t>
            </a:r>
          </a:p>
          <a:p>
            <a:pPr>
              <a:buFontTx/>
              <a:buChar char="-"/>
            </a:pPr>
            <a:r>
              <a:rPr lang="en-GB" dirty="0"/>
              <a:t>The click on the right hand side, AQA Biology A level Preparation –Summer 2021.</a:t>
            </a:r>
          </a:p>
          <a:p>
            <a:pPr marL="0" indent="0">
              <a:buNone/>
            </a:pPr>
            <a:endParaRPr lang="en-GB" dirty="0"/>
          </a:p>
        </p:txBody>
      </p:sp>
    </p:spTree>
    <p:extLst>
      <p:ext uri="{BB962C8B-B14F-4D97-AF65-F5344CB8AC3E}">
        <p14:creationId xmlns:p14="http://schemas.microsoft.com/office/powerpoint/2010/main" val="2575502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42D38-A975-4661-B0AB-473B4BE246C9}"/>
              </a:ext>
            </a:extLst>
          </p:cNvPr>
          <p:cNvSpPr>
            <a:spLocks noGrp="1"/>
          </p:cNvSpPr>
          <p:nvPr>
            <p:ph type="title"/>
          </p:nvPr>
        </p:nvSpPr>
        <p:spPr/>
        <p:txBody>
          <a:bodyPr>
            <a:normAutofit/>
          </a:bodyPr>
          <a:lstStyle/>
          <a:p>
            <a:r>
              <a:rPr lang="en-GB" sz="4400" dirty="0">
                <a:effectLst/>
                <a:latin typeface="Calibri" panose="020F0502020204030204" pitchFamily="34" charset="0"/>
                <a:ea typeface="Calibri" panose="020F0502020204030204" pitchFamily="34" charset="0"/>
                <a:cs typeface="Times New Roman" panose="02020603050405020304" pitchFamily="18" charset="0"/>
              </a:rPr>
              <a:t>Transition task 3:</a:t>
            </a:r>
            <a:br>
              <a:rPr lang="en-GB" sz="44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76691B16-201F-4BF8-BBA1-97936F92A39E}"/>
              </a:ext>
            </a:extLst>
          </p:cNvPr>
          <p:cNvSpPr>
            <a:spLocks noGrp="1"/>
          </p:cNvSpPr>
          <p:nvPr>
            <p:ph idx="1"/>
          </p:nvPr>
        </p:nvSpPr>
        <p:spPr/>
        <p:txBody>
          <a:bodyPr>
            <a:normAutofit/>
          </a:bodyPr>
          <a:lstStyle/>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There are a number of other websites to help you along the way: Have a look around these to familiarise yourself with their layout and content:</a:t>
            </a:r>
            <a:endParaRPr lang="en-GB" sz="1600" dirty="0">
              <a:hlinkClick r:id="rId2"/>
            </a:endParaRPr>
          </a:p>
          <a:p>
            <a:pPr>
              <a:lnSpc>
                <a:spcPct val="107000"/>
              </a:lnSpc>
              <a:spcAft>
                <a:spcPts val="800"/>
              </a:spcAft>
            </a:pPr>
            <a:r>
              <a:rPr lang="en-GB" sz="1600" dirty="0">
                <a:hlinkClick r:id="rId2"/>
              </a:rPr>
              <a:t>AQA A-level Biology Revision - PMT (physicsandmathstutor.com)</a:t>
            </a:r>
            <a:endParaRPr lang="en-GB" sz="1600" dirty="0"/>
          </a:p>
          <a:p>
            <a:pPr>
              <a:lnSpc>
                <a:spcPct val="107000"/>
              </a:lnSpc>
              <a:spcAft>
                <a:spcPts val="800"/>
              </a:spcAft>
            </a:pPr>
            <a:r>
              <a:rPr lang="en-GB" sz="1600" dirty="0">
                <a:hlinkClick r:id="rId3"/>
              </a:rPr>
              <a:t>AQA A Level Biology Revision Notes 2017 | Save My Exams</a:t>
            </a:r>
            <a:endParaRPr lang="en-GB" sz="1600" dirty="0"/>
          </a:p>
          <a:p>
            <a:pPr>
              <a:lnSpc>
                <a:spcPct val="107000"/>
              </a:lnSpc>
              <a:spcAft>
                <a:spcPts val="800"/>
              </a:spcAft>
            </a:pPr>
            <a:r>
              <a:rPr lang="en-GB" sz="1600" dirty="0" err="1">
                <a:hlinkClick r:id="rId4"/>
              </a:rPr>
              <a:t>CramNow</a:t>
            </a:r>
            <a:r>
              <a:rPr lang="en-GB" sz="1600" dirty="0">
                <a:hlinkClick r:id="rId4"/>
              </a:rPr>
              <a:t> Biology - AQA Biology A Level Questions</a:t>
            </a:r>
            <a:r>
              <a:rPr lang="en-GB" sz="1600" dirty="0"/>
              <a:t> </a:t>
            </a:r>
            <a:r>
              <a:rPr lang="en-GB" sz="2400" dirty="0">
                <a:latin typeface="Calibri" panose="020F0502020204030204" pitchFamily="34" charset="0"/>
                <a:cs typeface="Times New Roman" panose="02020603050405020304" pitchFamily="18" charset="0"/>
              </a:rPr>
              <a:t>You need to sign up for this, but it is free.</a:t>
            </a:r>
          </a:p>
          <a:p>
            <a:pPr>
              <a:lnSpc>
                <a:spcPct val="107000"/>
              </a:lnSpc>
              <a:spcAft>
                <a:spcPts val="800"/>
              </a:spcAft>
            </a:pPr>
            <a:r>
              <a:rPr lang="en-GB" sz="1800" u="sng" dirty="0">
                <a:solidFill>
                  <a:srgbClr val="0563C1"/>
                </a:solidFill>
                <a:effectLst/>
                <a:latin typeface="Calibri" panose="020F0502020204030204" pitchFamily="34" charset="0"/>
                <a:ea typeface="Calibri" panose="020F0502020204030204" pitchFamily="34" charset="0"/>
                <a:hlinkClick r:id="rId5"/>
              </a:rPr>
              <a:t>AQA A-Level Biology – Primrose Kitten</a:t>
            </a:r>
            <a:endParaRPr lang="en-GB" sz="1800" dirty="0">
              <a:effectLst/>
              <a:latin typeface="Calibri" panose="020F0502020204030204" pitchFamily="34" charset="0"/>
              <a:ea typeface="Calibri" panose="020F0502020204030204" pitchFamily="34" charset="0"/>
            </a:endParaRP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295283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D4C49-9F84-403D-9490-11C89373E8BA}"/>
              </a:ext>
            </a:extLst>
          </p:cNvPr>
          <p:cNvSpPr>
            <a:spLocks noGrp="1"/>
          </p:cNvSpPr>
          <p:nvPr>
            <p:ph type="title"/>
          </p:nvPr>
        </p:nvSpPr>
        <p:spPr>
          <a:xfrm>
            <a:off x="555812" y="-172757"/>
            <a:ext cx="10515600" cy="1325563"/>
          </a:xfrm>
        </p:spPr>
        <p:txBody>
          <a:bodyPr/>
          <a:lstStyle/>
          <a:p>
            <a:r>
              <a:rPr lang="en-GB" dirty="0"/>
              <a:t>Transition Task 4 – Eukaryotic Cell Structure</a:t>
            </a:r>
          </a:p>
        </p:txBody>
      </p:sp>
      <p:sp>
        <p:nvSpPr>
          <p:cNvPr id="3" name="Content Placeholder 2">
            <a:extLst>
              <a:ext uri="{FF2B5EF4-FFF2-40B4-BE49-F238E27FC236}">
                <a16:creationId xmlns:a16="http://schemas.microsoft.com/office/drawing/2014/main" id="{796E0C54-1A27-4EA3-A079-2E346EBB6A70}"/>
              </a:ext>
            </a:extLst>
          </p:cNvPr>
          <p:cNvSpPr>
            <a:spLocks noGrp="1"/>
          </p:cNvSpPr>
          <p:nvPr>
            <p:ph idx="1"/>
          </p:nvPr>
        </p:nvSpPr>
        <p:spPr>
          <a:xfrm>
            <a:off x="838200" y="897778"/>
            <a:ext cx="10515600" cy="4351338"/>
          </a:xfrm>
        </p:spPr>
        <p:txBody>
          <a:bodyPr>
            <a:normAutofit fontScale="70000" lnSpcReduction="20000"/>
          </a:bodyPr>
          <a:lstStyle/>
          <a:p>
            <a:pPr marL="0" indent="0">
              <a:lnSpc>
                <a:spcPct val="107000"/>
              </a:lnSpc>
              <a:buNone/>
            </a:pPr>
            <a:r>
              <a:rPr lang="en-GB" dirty="0"/>
              <a:t>The cell is a unifying concept in biology, you will come across it many times during your two years of A level study. Prokaryotic and eukaryotic cells can be distinguished on the basis of their structure and ultrastructure – much of which is not covered at GCSE. In complex multicellular organisms cells are organised into tissues, tissues into organs and organs into systems. During the cell cycle genetic information is copied and passed to daughter cells. Daughter cells formed during mitosis have identical copies of genes while cells formed during meiosis are not genetically identical</a:t>
            </a:r>
          </a:p>
          <a:p>
            <a:pPr marL="0" lvl="0" indent="0">
              <a:lnSpc>
                <a:spcPct val="107000"/>
              </a:lnSpc>
              <a:buNone/>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1. Watch this (if the link does not work, on YouTube search secret universe hidden life of the cell BBC).</a:t>
            </a:r>
          </a:p>
          <a:p>
            <a:pPr marL="0" lvl="0" indent="0">
              <a:lnSpc>
                <a:spcPct val="107000"/>
              </a:lnSpc>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r>
              <a:rPr lang="en-GB" dirty="0">
                <a:hlinkClick r:id="rId2"/>
              </a:rPr>
              <a:t>BBC - Our Secret Universe The Hidden Life of the Cell - video Dailymotion</a:t>
            </a:r>
            <a:endParaRPr lang="en-GB" dirty="0"/>
          </a:p>
          <a:p>
            <a:pPr marL="0" lvl="0" indent="0">
              <a:lnSpc>
                <a:spcPct val="107000"/>
              </a:lnSpc>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2. What has surprised you from watching this?</a:t>
            </a:r>
          </a:p>
          <a:p>
            <a:pPr marL="0" lvl="0" indent="0">
              <a:lnSpc>
                <a:spcPct val="107000"/>
              </a:lnSpc>
              <a:buNone/>
            </a:pPr>
            <a:endParaRPr lang="en-GB" dirty="0"/>
          </a:p>
        </p:txBody>
      </p:sp>
    </p:spTree>
    <p:extLst>
      <p:ext uri="{BB962C8B-B14F-4D97-AF65-F5344CB8AC3E}">
        <p14:creationId xmlns:p14="http://schemas.microsoft.com/office/powerpoint/2010/main" val="3484640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0A2D2-7D79-41F7-A32D-D5AAF814E74F}"/>
              </a:ext>
            </a:extLst>
          </p:cNvPr>
          <p:cNvSpPr>
            <a:spLocks noGrp="1"/>
          </p:cNvSpPr>
          <p:nvPr>
            <p:ph type="title"/>
          </p:nvPr>
        </p:nvSpPr>
        <p:spPr>
          <a:xfrm>
            <a:off x="838200" y="365125"/>
            <a:ext cx="10515600" cy="681797"/>
          </a:xfrm>
        </p:spPr>
        <p:txBody>
          <a:bodyPr>
            <a:normAutofit fontScale="90000"/>
          </a:bodyPr>
          <a:lstStyle/>
          <a:p>
            <a:r>
              <a:rPr lang="en-GB" dirty="0"/>
              <a:t>Transition Task 4 – Eukaryotic Cell Structure</a:t>
            </a:r>
          </a:p>
        </p:txBody>
      </p:sp>
      <p:sp>
        <p:nvSpPr>
          <p:cNvPr id="3" name="Content Placeholder 2">
            <a:extLst>
              <a:ext uri="{FF2B5EF4-FFF2-40B4-BE49-F238E27FC236}">
                <a16:creationId xmlns:a16="http://schemas.microsoft.com/office/drawing/2014/main" id="{E4042051-E32B-4682-BABB-89D2F881D659}"/>
              </a:ext>
            </a:extLst>
          </p:cNvPr>
          <p:cNvSpPr>
            <a:spLocks noGrp="1"/>
          </p:cNvSpPr>
          <p:nvPr>
            <p:ph idx="1"/>
          </p:nvPr>
        </p:nvSpPr>
        <p:spPr>
          <a:xfrm>
            <a:off x="838200" y="1046922"/>
            <a:ext cx="10515600" cy="5130041"/>
          </a:xfrm>
        </p:spPr>
        <p:txBody>
          <a:bodyPr/>
          <a:lstStyle/>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3. Label the following organelles on this diagram. You will need to add on some more label lines. </a:t>
            </a:r>
          </a:p>
          <a:p>
            <a:endParaRPr lang="en-GB" dirty="0"/>
          </a:p>
        </p:txBody>
      </p:sp>
      <p:pic>
        <p:nvPicPr>
          <p:cNvPr id="8" name="Picture 7">
            <a:extLst>
              <a:ext uri="{FF2B5EF4-FFF2-40B4-BE49-F238E27FC236}">
                <a16:creationId xmlns:a16="http://schemas.microsoft.com/office/drawing/2014/main" id="{23A1B879-5D54-466A-8E45-13D108924028}"/>
              </a:ext>
            </a:extLst>
          </p:cNvPr>
          <p:cNvPicPr/>
          <p:nvPr/>
        </p:nvPicPr>
        <p:blipFill>
          <a:blip r:embed="rId2">
            <a:extLst>
              <a:ext uri="{28A0092B-C50C-407E-A947-70E740481C1C}">
                <a14:useLocalDpi xmlns:a14="http://schemas.microsoft.com/office/drawing/2010/main" val="0"/>
              </a:ext>
            </a:extLst>
          </a:blip>
          <a:stretch>
            <a:fillRect/>
          </a:stretch>
        </p:blipFill>
        <p:spPr>
          <a:xfrm>
            <a:off x="4125786" y="1744967"/>
            <a:ext cx="6622668" cy="4747908"/>
          </a:xfrm>
          <a:prstGeom prst="rect">
            <a:avLst/>
          </a:prstGeom>
        </p:spPr>
      </p:pic>
      <p:sp>
        <p:nvSpPr>
          <p:cNvPr id="9" name="Text Box 2">
            <a:extLst>
              <a:ext uri="{FF2B5EF4-FFF2-40B4-BE49-F238E27FC236}">
                <a16:creationId xmlns:a16="http://schemas.microsoft.com/office/drawing/2014/main" id="{AC132008-F667-4DAF-AE9B-8F1F8F1FDA17}"/>
              </a:ext>
            </a:extLst>
          </p:cNvPr>
          <p:cNvSpPr txBox="1">
            <a:spLocks noChangeArrowheads="1"/>
          </p:cNvSpPr>
          <p:nvPr/>
        </p:nvSpPr>
        <p:spPr bwMode="auto">
          <a:xfrm>
            <a:off x="838200" y="1592580"/>
            <a:ext cx="2682240" cy="18364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r>
              <a:rPr lang="en-GB" sz="1400">
                <a:effectLst/>
                <a:latin typeface="Calibri" panose="020F0502020204030204" pitchFamily="34" charset="0"/>
                <a:ea typeface="Calibri" panose="020F0502020204030204" pitchFamily="34" charset="0"/>
                <a:cs typeface="Times New Roman" panose="02020603050405020304" pitchFamily="18" charset="0"/>
              </a:rPr>
              <a:t>Mitochondrion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r>
              <a:rPr lang="en-GB" sz="1400">
                <a:effectLst/>
                <a:latin typeface="Calibri" panose="020F0502020204030204" pitchFamily="34" charset="0"/>
                <a:ea typeface="Calibri" panose="020F0502020204030204" pitchFamily="34" charset="0"/>
                <a:cs typeface="Times New Roman" panose="02020603050405020304" pitchFamily="18" charset="0"/>
              </a:rPr>
              <a:t>Nucleolus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r>
              <a:rPr lang="en-GB" sz="1400">
                <a:effectLst/>
                <a:latin typeface="Calibri" panose="020F0502020204030204" pitchFamily="34" charset="0"/>
                <a:ea typeface="Calibri" panose="020F0502020204030204" pitchFamily="34" charset="0"/>
                <a:cs typeface="Times New Roman" panose="02020603050405020304" pitchFamily="18" charset="0"/>
              </a:rPr>
              <a:t>Smooth Endoplasmic Reticulum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r>
              <a:rPr lang="en-GB" sz="1400">
                <a:effectLst/>
                <a:latin typeface="Calibri" panose="020F0502020204030204" pitchFamily="34" charset="0"/>
                <a:ea typeface="Calibri" panose="020F0502020204030204" pitchFamily="34" charset="0"/>
                <a:cs typeface="Times New Roman" panose="02020603050405020304" pitchFamily="18" charset="0"/>
              </a:rPr>
              <a:t>Vesicle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r>
              <a:rPr lang="en-GB" sz="1400">
                <a:effectLst/>
                <a:latin typeface="Calibri" panose="020F0502020204030204" pitchFamily="34" charset="0"/>
                <a:ea typeface="Calibri" panose="020F0502020204030204" pitchFamily="34" charset="0"/>
                <a:cs typeface="Times New Roman" panose="02020603050405020304" pitchFamily="18" charset="0"/>
              </a:rPr>
              <a:t>Rough Endoplasmic Reticulum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r>
              <a:rPr lang="en-GB" sz="1400">
                <a:effectLst/>
                <a:latin typeface="Calibri" panose="020F0502020204030204" pitchFamily="34" charset="0"/>
                <a:ea typeface="Calibri" panose="020F0502020204030204" pitchFamily="34" charset="0"/>
                <a:cs typeface="Times New Roman" panose="02020603050405020304" pitchFamily="18" charset="0"/>
              </a:rPr>
              <a:t>Cell Membrane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r>
              <a:rPr lang="en-GB" sz="1400">
                <a:effectLst/>
                <a:latin typeface="Calibri" panose="020F0502020204030204" pitchFamily="34" charset="0"/>
                <a:ea typeface="Calibri" panose="020F0502020204030204" pitchFamily="34" charset="0"/>
                <a:cs typeface="Times New Roman" panose="02020603050405020304" pitchFamily="18" charset="0"/>
              </a:rPr>
              <a:t>Lysosomes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r>
              <a:rPr lang="en-GB" sz="1400">
                <a:effectLst/>
                <a:latin typeface="Calibri" panose="020F0502020204030204" pitchFamily="34" charset="0"/>
                <a:ea typeface="Calibri" panose="020F0502020204030204" pitchFamily="34" charset="0"/>
                <a:cs typeface="Times New Roman" panose="02020603050405020304" pitchFamily="18" charset="0"/>
              </a:rPr>
              <a:t>Ribosome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0234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2024-2371-469E-844F-687480C3F477}"/>
              </a:ext>
            </a:extLst>
          </p:cNvPr>
          <p:cNvSpPr>
            <a:spLocks noGrp="1"/>
          </p:cNvSpPr>
          <p:nvPr>
            <p:ph type="title"/>
          </p:nvPr>
        </p:nvSpPr>
        <p:spPr>
          <a:xfrm>
            <a:off x="838200" y="-320675"/>
            <a:ext cx="10515600" cy="1325563"/>
          </a:xfrm>
        </p:spPr>
        <p:txBody>
          <a:bodyPr/>
          <a:lstStyle/>
          <a:p>
            <a:r>
              <a:rPr lang="en-GB" dirty="0"/>
              <a:t>Transition Task 4 – Eukaryotic Cell Structure</a:t>
            </a:r>
          </a:p>
        </p:txBody>
      </p:sp>
      <p:sp>
        <p:nvSpPr>
          <p:cNvPr id="3" name="Content Placeholder 2">
            <a:extLst>
              <a:ext uri="{FF2B5EF4-FFF2-40B4-BE49-F238E27FC236}">
                <a16:creationId xmlns:a16="http://schemas.microsoft.com/office/drawing/2014/main" id="{4D432E7A-0D4A-46FE-993E-A14ADFE1CD0D}"/>
              </a:ext>
            </a:extLst>
          </p:cNvPr>
          <p:cNvSpPr>
            <a:spLocks noGrp="1"/>
          </p:cNvSpPr>
          <p:nvPr>
            <p:ph idx="1"/>
          </p:nvPr>
        </p:nvSpPr>
        <p:spPr>
          <a:xfrm>
            <a:off x="295835" y="736413"/>
            <a:ext cx="11057965" cy="4351338"/>
          </a:xfrm>
        </p:spPr>
        <p:txBody>
          <a:bodyPr>
            <a:normAutofit/>
          </a:bodyPr>
          <a:lstStyle/>
          <a:p>
            <a:pPr marL="0" lvl="0" indent="0">
              <a:lnSpc>
                <a:spcPct val="107000"/>
              </a:lnSpc>
              <a:spcAft>
                <a:spcPts val="800"/>
              </a:spcAft>
              <a:buNone/>
            </a:pPr>
            <a:r>
              <a:rPr lang="en-GB" sz="2000" dirty="0">
                <a:latin typeface="Calibri" panose="020F0502020204030204" pitchFamily="34" charset="0"/>
                <a:ea typeface="Calibri" panose="020F0502020204030204" pitchFamily="34" charset="0"/>
                <a:cs typeface="Times New Roman" panose="02020603050405020304" pitchFamily="18" charset="0"/>
              </a:rPr>
              <a:t>4. R</a:t>
            </a:r>
            <a:r>
              <a:rPr lang="en-GB" sz="2000" dirty="0">
                <a:effectLst/>
                <a:latin typeface="Calibri" panose="020F0502020204030204" pitchFamily="34" charset="0"/>
                <a:ea typeface="Calibri" panose="020F0502020204030204" pitchFamily="34" charset="0"/>
                <a:cs typeface="Times New Roman" panose="02020603050405020304" pitchFamily="18" charset="0"/>
              </a:rPr>
              <a:t>esearch the function of the following </a:t>
            </a:r>
            <a:r>
              <a:rPr lang="en-GB" sz="2000" dirty="0">
                <a:latin typeface="Calibri" panose="020F0502020204030204" pitchFamily="34" charset="0"/>
                <a:ea typeface="Calibri" panose="020F0502020204030204" pitchFamily="34" charset="0"/>
                <a:cs typeface="Times New Roman" panose="02020603050405020304" pitchFamily="18" charset="0"/>
              </a:rPr>
              <a:t>9 </a:t>
            </a:r>
            <a:r>
              <a:rPr lang="en-GB" sz="2000" dirty="0">
                <a:effectLst/>
                <a:latin typeface="Calibri" panose="020F0502020204030204" pitchFamily="34" charset="0"/>
                <a:ea typeface="Calibri" panose="020F0502020204030204" pitchFamily="34" charset="0"/>
                <a:cs typeface="Times New Roman" panose="02020603050405020304" pitchFamily="18" charset="0"/>
              </a:rPr>
              <a:t>organelles and for each organelle write a sentence explaining why each is important in the cell.</a:t>
            </a:r>
          </a:p>
          <a:p>
            <a:pPr marL="0" lvl="0" indent="0">
              <a:lnSpc>
                <a:spcPct val="107000"/>
              </a:lnSpc>
              <a:spcAft>
                <a:spcPts val="800"/>
              </a:spcAft>
              <a:buNone/>
            </a:pPr>
            <a:r>
              <a:rPr lang="en-GB" sz="2000" dirty="0">
                <a:latin typeface="Calibri" panose="020F0502020204030204" pitchFamily="34" charset="0"/>
                <a:ea typeface="Calibri" panose="020F0502020204030204" pitchFamily="34" charset="0"/>
                <a:cs typeface="Times New Roman" panose="02020603050405020304" pitchFamily="18" charset="0"/>
              </a:rPr>
              <a:t>Present as a table:</a:t>
            </a:r>
          </a:p>
          <a:p>
            <a:pPr marL="0" lvl="0" indent="0">
              <a:lnSpc>
                <a:spcPct val="107000"/>
              </a:lnSpc>
              <a:spcAft>
                <a:spcPts val="800"/>
              </a:spcAft>
              <a:buNone/>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graphicFrame>
        <p:nvGraphicFramePr>
          <p:cNvPr id="4" name="Table 4">
            <a:extLst>
              <a:ext uri="{FF2B5EF4-FFF2-40B4-BE49-F238E27FC236}">
                <a16:creationId xmlns:a16="http://schemas.microsoft.com/office/drawing/2014/main" id="{AFDA08EE-E08C-C1E5-3133-90D91B04CBAF}"/>
              </a:ext>
            </a:extLst>
          </p:cNvPr>
          <p:cNvGraphicFramePr>
            <a:graphicFrameLocks noGrp="1"/>
          </p:cNvGraphicFramePr>
          <p:nvPr>
            <p:extLst>
              <p:ext uri="{D42A27DB-BD31-4B8C-83A1-F6EECF244321}">
                <p14:modId xmlns:p14="http://schemas.microsoft.com/office/powerpoint/2010/main" val="3302029432"/>
              </p:ext>
            </p:extLst>
          </p:nvPr>
        </p:nvGraphicFramePr>
        <p:xfrm>
          <a:off x="2985248" y="1512141"/>
          <a:ext cx="9090211" cy="5059680"/>
        </p:xfrm>
        <a:graphic>
          <a:graphicData uri="http://schemas.openxmlformats.org/drawingml/2006/table">
            <a:tbl>
              <a:tblPr firstRow="1" bandRow="1">
                <a:tableStyleId>{5C22544A-7EE6-4342-B048-85BDC9FD1C3A}</a:tableStyleId>
              </a:tblPr>
              <a:tblGrid>
                <a:gridCol w="1697731">
                  <a:extLst>
                    <a:ext uri="{9D8B030D-6E8A-4147-A177-3AD203B41FA5}">
                      <a16:colId xmlns:a16="http://schemas.microsoft.com/office/drawing/2014/main" val="1321519132"/>
                    </a:ext>
                  </a:extLst>
                </a:gridCol>
                <a:gridCol w="3331468">
                  <a:extLst>
                    <a:ext uri="{9D8B030D-6E8A-4147-A177-3AD203B41FA5}">
                      <a16:colId xmlns:a16="http://schemas.microsoft.com/office/drawing/2014/main" val="1674977535"/>
                    </a:ext>
                  </a:extLst>
                </a:gridCol>
                <a:gridCol w="4061012">
                  <a:extLst>
                    <a:ext uri="{9D8B030D-6E8A-4147-A177-3AD203B41FA5}">
                      <a16:colId xmlns:a16="http://schemas.microsoft.com/office/drawing/2014/main" val="385533613"/>
                    </a:ext>
                  </a:extLst>
                </a:gridCol>
              </a:tblGrid>
              <a:tr h="0">
                <a:tc>
                  <a:txBody>
                    <a:bodyPr/>
                    <a:lstStyle/>
                    <a:p>
                      <a:pPr algn="ctr"/>
                      <a:r>
                        <a:rPr lang="en-GB" dirty="0"/>
                        <a:t>Organelle</a:t>
                      </a:r>
                    </a:p>
                  </a:txBody>
                  <a:tcPr/>
                </a:tc>
                <a:tc>
                  <a:txBody>
                    <a:bodyPr/>
                    <a:lstStyle/>
                    <a:p>
                      <a:pPr algn="ctr"/>
                      <a:r>
                        <a:rPr lang="en-GB" dirty="0"/>
                        <a:t>Function</a:t>
                      </a:r>
                    </a:p>
                  </a:txBody>
                  <a:tcPr/>
                </a:tc>
                <a:tc>
                  <a:txBody>
                    <a:bodyPr/>
                    <a:lstStyle/>
                    <a:p>
                      <a:pPr algn="ctr"/>
                      <a:r>
                        <a:rPr lang="en-GB" dirty="0"/>
                        <a:t>Importance to the cell</a:t>
                      </a:r>
                    </a:p>
                  </a:txBody>
                  <a:tcPr/>
                </a:tc>
                <a:extLst>
                  <a:ext uri="{0D108BD9-81ED-4DB2-BD59-A6C34878D82A}">
                    <a16:rowId xmlns:a16="http://schemas.microsoft.com/office/drawing/2014/main" val="1179386910"/>
                  </a:ext>
                </a:extLst>
              </a:tr>
              <a:tr h="370840">
                <a:tc>
                  <a:txBody>
                    <a:bodyPr/>
                    <a:lstStyle/>
                    <a:p>
                      <a:r>
                        <a:rPr lang="en-GB" dirty="0"/>
                        <a:t>Cell surface membrane</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898549176"/>
                  </a:ext>
                </a:extLst>
              </a:tr>
              <a:tr h="370840">
                <a:tc>
                  <a:txBody>
                    <a:bodyPr/>
                    <a:lstStyle/>
                    <a:p>
                      <a:r>
                        <a:rPr lang="en-GB" dirty="0"/>
                        <a:t>Nucleus </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886204085"/>
                  </a:ext>
                </a:extLst>
              </a:tr>
              <a:tr h="370840">
                <a:tc>
                  <a:txBody>
                    <a:bodyPr/>
                    <a:lstStyle/>
                    <a:p>
                      <a:r>
                        <a:rPr lang="en-GB" dirty="0"/>
                        <a:t>Mitochondrion</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096404695"/>
                  </a:ext>
                </a:extLst>
              </a:tr>
              <a:tr h="370840">
                <a:tc>
                  <a:txBody>
                    <a:bodyPr/>
                    <a:lstStyle/>
                    <a:p>
                      <a:r>
                        <a:rPr lang="en-GB" dirty="0"/>
                        <a:t>Golgi apparatus</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868611771"/>
                  </a:ext>
                </a:extLst>
              </a:tr>
              <a:tr h="370840">
                <a:tc>
                  <a:txBody>
                    <a:bodyPr/>
                    <a:lstStyle/>
                    <a:p>
                      <a:r>
                        <a:rPr lang="en-GB" dirty="0"/>
                        <a:t>Golgi vesicle</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86590957"/>
                  </a:ext>
                </a:extLst>
              </a:tr>
              <a:tr h="370840">
                <a:tc>
                  <a:txBody>
                    <a:bodyPr/>
                    <a:lstStyle/>
                    <a:p>
                      <a:r>
                        <a:rPr lang="en-GB" dirty="0"/>
                        <a:t>Lysosome</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940040328"/>
                  </a:ext>
                </a:extLst>
              </a:tr>
              <a:tr h="370840">
                <a:tc>
                  <a:txBody>
                    <a:bodyPr/>
                    <a:lstStyle/>
                    <a:p>
                      <a:r>
                        <a:rPr lang="en-GB" dirty="0"/>
                        <a:t>Ribosome</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766891214"/>
                  </a:ext>
                </a:extLst>
              </a:tr>
              <a:tr h="370840">
                <a:tc>
                  <a:txBody>
                    <a:bodyPr/>
                    <a:lstStyle/>
                    <a:p>
                      <a:r>
                        <a:rPr lang="en-GB" dirty="0"/>
                        <a:t>Rough endoplasmic reticulum</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86646223"/>
                  </a:ext>
                </a:extLst>
              </a:tr>
              <a:tr h="370840">
                <a:tc>
                  <a:txBody>
                    <a:bodyPr/>
                    <a:lstStyle/>
                    <a:p>
                      <a:r>
                        <a:rPr lang="en-GB" dirty="0"/>
                        <a:t>Smooth endoplasmic reticulum</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49673467"/>
                  </a:ext>
                </a:extLst>
              </a:tr>
            </a:tbl>
          </a:graphicData>
        </a:graphic>
      </p:graphicFrame>
      <p:sp>
        <p:nvSpPr>
          <p:cNvPr id="5" name="TextBox 4">
            <a:extLst>
              <a:ext uri="{FF2B5EF4-FFF2-40B4-BE49-F238E27FC236}">
                <a16:creationId xmlns:a16="http://schemas.microsoft.com/office/drawing/2014/main" id="{AF8409AD-8C2E-F9EA-5B2A-774A23F50AF8}"/>
              </a:ext>
            </a:extLst>
          </p:cNvPr>
          <p:cNvSpPr txBox="1"/>
          <p:nvPr/>
        </p:nvSpPr>
        <p:spPr>
          <a:xfrm>
            <a:off x="295834" y="2339788"/>
            <a:ext cx="2689413" cy="3693319"/>
          </a:xfrm>
          <a:prstGeom prst="rect">
            <a:avLst/>
          </a:prstGeom>
          <a:noFill/>
        </p:spPr>
        <p:txBody>
          <a:bodyPr wrap="square" rtlCol="0">
            <a:spAutoFit/>
          </a:bodyPr>
          <a:lstStyle/>
          <a:p>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5. Underneath your table answer this question.</a:t>
            </a:r>
          </a:p>
          <a:p>
            <a:r>
              <a:rPr lang="en-GB" dirty="0">
                <a:latin typeface="Calibri" panose="020F0502020204030204" pitchFamily="34" charset="0"/>
                <a:ea typeface="Calibri" panose="020F0502020204030204" pitchFamily="34" charset="0"/>
                <a:cs typeface="Times New Roman" panose="02020603050405020304" pitchFamily="18" charset="0"/>
              </a:rPr>
              <a:t>Which organelle do you think is the most important AND why?</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Your findings will be discussed during your first Biology lesson.</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617641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9f1d37-db36-454d-9ed3-f7ab6f333dde" xsi:nil="true"/>
    <lcf76f155ced4ddcb4097134ff3c332f xmlns="064f66a6-ffeb-49e9-8291-bb651f8639e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C9A0EB25CB7C4496029233898BEECA" ma:contentTypeVersion="14" ma:contentTypeDescription="Create a new document." ma:contentTypeScope="" ma:versionID="33fec3c125e631c521b1328bd124e74c">
  <xsd:schema xmlns:xsd="http://www.w3.org/2001/XMLSchema" xmlns:xs="http://www.w3.org/2001/XMLSchema" xmlns:p="http://schemas.microsoft.com/office/2006/metadata/properties" xmlns:ns2="064f66a6-ffeb-49e9-8291-bb651f8639ec" xmlns:ns3="749f1d37-db36-454d-9ed3-f7ab6f333dde" targetNamespace="http://schemas.microsoft.com/office/2006/metadata/properties" ma:root="true" ma:fieldsID="840a28f5b4b8dd29ec9b34a290a9dfa9" ns2:_="" ns3:_="">
    <xsd:import namespace="064f66a6-ffeb-49e9-8291-bb651f8639ec"/>
    <xsd:import namespace="749f1d37-db36-454d-9ed3-f7ab6f333dd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4f66a6-ffeb-49e9-8291-bb651f8639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13bb6bc-a15f-4992-b0f6-d56c3088cf0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9f1d37-db36-454d-9ed3-f7ab6f333dd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efe118ea-8c89-4a98-8911-28219d8de5e0}" ma:internalName="TaxCatchAll" ma:showField="CatchAllData" ma:web="749f1d37-db36-454d-9ed3-f7ab6f333d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BD82FC-F7D7-4156-83B0-F362D6DA40CE}">
  <ds:schemaRefs>
    <ds:schemaRef ds:uri="064f66a6-ffeb-49e9-8291-bb651f8639e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49f1d37-db36-454d-9ed3-f7ab6f333dde"/>
    <ds:schemaRef ds:uri="http://www.w3.org/XML/1998/namespace"/>
    <ds:schemaRef ds:uri="http://purl.org/dc/dcmitype/"/>
  </ds:schemaRefs>
</ds:datastoreItem>
</file>

<file path=customXml/itemProps2.xml><?xml version="1.0" encoding="utf-8"?>
<ds:datastoreItem xmlns:ds="http://schemas.openxmlformats.org/officeDocument/2006/customXml" ds:itemID="{2D5DE4F8-0784-4C8D-B71A-3F495BA63718}">
  <ds:schemaRefs>
    <ds:schemaRef ds:uri="http://schemas.microsoft.com/sharepoint/v3/contenttype/forms"/>
  </ds:schemaRefs>
</ds:datastoreItem>
</file>

<file path=customXml/itemProps3.xml><?xml version="1.0" encoding="utf-8"?>
<ds:datastoreItem xmlns:ds="http://schemas.openxmlformats.org/officeDocument/2006/customXml" ds:itemID="{D5964B29-630E-481C-8AFA-56DA6C52D0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4f66a6-ffeb-49e9-8291-bb651f8639ec"/>
    <ds:schemaRef ds:uri="749f1d37-db36-454d-9ed3-f7ab6f333d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363</TotalTime>
  <Words>1877</Words>
  <Application>Microsoft Office PowerPoint</Application>
  <PresentationFormat>Widescreen</PresentationFormat>
  <Paragraphs>275</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vt:lpstr>
      <vt:lpstr>Calibri</vt:lpstr>
      <vt:lpstr>Calibri Light</vt:lpstr>
      <vt:lpstr>Century Gothic</vt:lpstr>
      <vt:lpstr>Symbol</vt:lpstr>
      <vt:lpstr>Times New Roman</vt:lpstr>
      <vt:lpstr>Office Theme</vt:lpstr>
      <vt:lpstr>Biology at Sir Graham Balfour. </vt:lpstr>
      <vt:lpstr>Ready for year 12</vt:lpstr>
      <vt:lpstr>Transition task checklist.</vt:lpstr>
      <vt:lpstr>Transition task 1</vt:lpstr>
      <vt:lpstr>Transition task 2:</vt:lpstr>
      <vt:lpstr>Transition task 3: </vt:lpstr>
      <vt:lpstr>Transition Task 4 – Eukaryotic Cell Structure</vt:lpstr>
      <vt:lpstr>Transition Task 4 – Eukaryotic Cell Structure</vt:lpstr>
      <vt:lpstr>Transition Task 4 – Eukaryotic Cell Structure</vt:lpstr>
      <vt:lpstr>Transition task 5: Types of Cells or Cell Division</vt:lpstr>
      <vt:lpstr>PowerPoint Presentation</vt:lpstr>
      <vt:lpstr>PowerPoint Presentation</vt:lpstr>
      <vt:lpstr>Microscopy.</vt:lpstr>
      <vt:lpstr>PowerPoint Presentation</vt:lpstr>
      <vt:lpstr>How to use a microscope correctly. </vt:lpstr>
      <vt:lpstr>TASK: Prepare a slide of green filamentous algae and produce a high quality biological drawing.</vt:lpstr>
      <vt:lpstr>PowerPoint Presentation</vt:lpstr>
      <vt:lpstr>Actual structures found in a plant cell we study at A-level:</vt:lpstr>
      <vt:lpstr>The nucleus – but not as you know it:</vt:lpstr>
      <vt:lpstr>What are magnification and resolution?</vt:lpstr>
      <vt:lpstr>PowerPoint Presentation</vt:lpstr>
      <vt:lpstr>PowerPoint Presentation</vt:lpstr>
      <vt:lpstr>Calculate:</vt:lpstr>
      <vt:lpstr>Magnification calculations.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B Collins</dc:creator>
  <cp:lastModifiedBy>Maggie Smart</cp:lastModifiedBy>
  <cp:revision>30</cp:revision>
  <dcterms:created xsi:type="dcterms:W3CDTF">2021-06-14T20:30:28Z</dcterms:created>
  <dcterms:modified xsi:type="dcterms:W3CDTF">2023-07-11T07:42:13Z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0x01010046C9A0EB25CB7C4496029233898BEECA</vt:lpwstr>
  </property>
</Properties>
</file>